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97" r:id="rId5"/>
    <p:sldMasterId id="2147483695" r:id="rId6"/>
    <p:sldMasterId id="2147483684" r:id="rId7"/>
  </p:sldMasterIdLst>
  <p:notesMasterIdLst>
    <p:notesMasterId r:id="rId37"/>
  </p:notesMasterIdLst>
  <p:handoutMasterIdLst>
    <p:handoutMasterId r:id="rId38"/>
  </p:handoutMasterIdLst>
  <p:sldIdLst>
    <p:sldId id="271" r:id="rId8"/>
    <p:sldId id="274" r:id="rId9"/>
    <p:sldId id="259" r:id="rId10"/>
    <p:sldId id="269" r:id="rId11"/>
    <p:sldId id="270" r:id="rId12"/>
    <p:sldId id="273" r:id="rId13"/>
    <p:sldId id="261" r:id="rId14"/>
    <p:sldId id="285" r:id="rId15"/>
    <p:sldId id="267" r:id="rId16"/>
    <p:sldId id="278" r:id="rId17"/>
    <p:sldId id="282" r:id="rId18"/>
    <p:sldId id="291" r:id="rId19"/>
    <p:sldId id="292" r:id="rId20"/>
    <p:sldId id="293" r:id="rId21"/>
    <p:sldId id="290" r:id="rId22"/>
    <p:sldId id="283" r:id="rId23"/>
    <p:sldId id="286" r:id="rId24"/>
    <p:sldId id="279" r:id="rId25"/>
    <p:sldId id="281" r:id="rId26"/>
    <p:sldId id="289" r:id="rId27"/>
    <p:sldId id="280" r:id="rId28"/>
    <p:sldId id="260" r:id="rId29"/>
    <p:sldId id="288" r:id="rId30"/>
    <p:sldId id="287" r:id="rId31"/>
    <p:sldId id="275" r:id="rId32"/>
    <p:sldId id="264" r:id="rId33"/>
    <p:sldId id="284" r:id="rId34"/>
    <p:sldId id="276" r:id="rId35"/>
    <p:sldId id="265"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fore the session" id="{9248E0E9-B469-42C5-B521-34DBB63F9E0C}">
          <p14:sldIdLst>
            <p14:sldId id="271"/>
            <p14:sldId id="274"/>
            <p14:sldId id="259"/>
            <p14:sldId id="269"/>
            <p14:sldId id="270"/>
          </p14:sldIdLst>
        </p14:section>
        <p14:section name="The session" id="{9BCE8471-468A-4538-82B3-E4E62B0A593E}">
          <p14:sldIdLst>
            <p14:sldId id="273"/>
            <p14:sldId id="261"/>
            <p14:sldId id="285"/>
            <p14:sldId id="267"/>
            <p14:sldId id="278"/>
            <p14:sldId id="282"/>
            <p14:sldId id="291"/>
            <p14:sldId id="292"/>
            <p14:sldId id="293"/>
            <p14:sldId id="290"/>
            <p14:sldId id="283"/>
            <p14:sldId id="286"/>
            <p14:sldId id="279"/>
            <p14:sldId id="281"/>
            <p14:sldId id="289"/>
            <p14:sldId id="280"/>
            <p14:sldId id="260"/>
            <p14:sldId id="288"/>
            <p14:sldId id="287"/>
            <p14:sldId id="275"/>
            <p14:sldId id="264"/>
            <p14:sldId id="284"/>
            <p14:sldId id="276"/>
            <p14:sldId id="26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CC00"/>
    <a:srgbClr val="FFD130"/>
    <a:srgbClr val="346297"/>
    <a:srgbClr val="6FAD47"/>
    <a:srgbClr val="FFCC00"/>
    <a:srgbClr val="000000"/>
    <a:srgbClr val="3B2B46"/>
    <a:srgbClr val="FFFFFF"/>
    <a:srgbClr val="346296"/>
    <a:srgbClr val="E646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53" autoAdjust="0"/>
    <p:restoredTop sz="78102" autoAdjust="0"/>
  </p:normalViewPr>
  <p:slideViewPr>
    <p:cSldViewPr snapToGrid="0">
      <p:cViewPr varScale="1">
        <p:scale>
          <a:sx n="109" d="100"/>
          <a:sy n="109" d="100"/>
        </p:scale>
        <p:origin x="1312"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200" d="100"/>
          <a:sy n="200" d="100"/>
        </p:scale>
        <p:origin x="1392" y="14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presProps" Target="presProps.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ABDC4E67-8CB2-26CB-9842-22F9A691D93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a:extLst>
              <a:ext uri="{FF2B5EF4-FFF2-40B4-BE49-F238E27FC236}">
                <a16:creationId xmlns:a16="http://schemas.microsoft.com/office/drawing/2014/main" id="{CE31EB5F-53B0-CDA3-72A4-3FA9BE40D0E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440670-43D7-400A-ABC5-B69E064DBB37}" type="datetimeFigureOut">
              <a:rPr lang="en-GB" smtClean="0"/>
              <a:t>12/06/2025</a:t>
            </a:fld>
            <a:endParaRPr lang="en-GB"/>
          </a:p>
        </p:txBody>
      </p:sp>
      <p:sp>
        <p:nvSpPr>
          <p:cNvPr id="4" name="Espace réservé du pied de page 3">
            <a:extLst>
              <a:ext uri="{FF2B5EF4-FFF2-40B4-BE49-F238E27FC236}">
                <a16:creationId xmlns:a16="http://schemas.microsoft.com/office/drawing/2014/main" id="{00EB1E06-E4F0-A1A2-1EFB-AD58FA1AF7A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Espace réservé du numéro de diapositive 4">
            <a:extLst>
              <a:ext uri="{FF2B5EF4-FFF2-40B4-BE49-F238E27FC236}">
                <a16:creationId xmlns:a16="http://schemas.microsoft.com/office/drawing/2014/main" id="{47061963-6110-4C16-C593-C8C56E4881C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274045-2E90-4839-9E75-1C1FCF04B584}" type="slidenum">
              <a:rPr lang="en-GB" smtClean="0"/>
              <a:t>‹#›</a:t>
            </a:fld>
            <a:endParaRPr lang="en-GB"/>
          </a:p>
        </p:txBody>
      </p:sp>
    </p:spTree>
    <p:extLst>
      <p:ext uri="{BB962C8B-B14F-4D97-AF65-F5344CB8AC3E}">
        <p14:creationId xmlns:p14="http://schemas.microsoft.com/office/powerpoint/2010/main" val="214018307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0T18:36:15.915"/>
    </inkml:context>
    <inkml:brush xml:id="br0">
      <inkml:brushProperty name="width" value="0.1" units="cm"/>
      <inkml:brushProperty name="height" value="0.1" units="cm"/>
    </inkml:brush>
  </inkml:definitions>
  <inkml:trace contextRef="#ctx0" brushRef="#br0">0 1 24575,'3'0'0,"-1"0"0,0 0 0,1 1 0,-1 0 0,0-1 0,1 1 0,-1 0 0,0 0 0,0 0 0,0 0 0,1 0 0,-1 1 0,1 1 0,8 4 0,66 45 0,73 68 0,35 38-498,-7 8 0,197 239 0,-273-280 367,-6 5 0,-5 4 1,-6 3-1,97 216 0,-145-260 130,-4 0-1,-4 2 1,-5 1-1,-3 2 1,-5 0-1,-4 0 1,-2 161-1,-14-42-500,-34 226-1,25-361-4523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0T18:36:15.916"/>
    </inkml:context>
    <inkml:brush xml:id="br0">
      <inkml:brushProperty name="width" value="0.1" units="cm"/>
      <inkml:brushProperty name="height" value="0.1" units="cm"/>
    </inkml:brush>
  </inkml:definitions>
  <inkml:trace contextRef="#ctx0" brushRef="#br0">1 0 24575,'5'1'0,"1"-1"0,-1 1 0,0 1 0,1-1 0,-1 1 0,0 0 0,0 0 0,0 0 0,0 1 0,0 0 0,-1 0 0,8 5 0,50 51 0,-49-45 0,29 28 0,-2 2 0,-3 1 0,50 78 0,-21-5 0,-35-59 0,55 76 0,-85-133 0,1 1 0,-1-1 0,1 1 0,0-1 0,0 0 0,1 1 0,-1-1 0,0 0 0,1-1 0,-1 1 0,1 0 0,-1-1 0,1 1 0,0-1 0,0 0 0,0 0 0,0 0 0,-1 0 0,1 0 0,0-1 0,1 1 0,-1-1 0,0 0 0,0 0 0,0 0 0,0-1 0,0 1 0,0 0 0,0-1 0,0 0 0,0 0 0,0 0 0,-1 0 0,1 0 0,0-1 0,0 1 0,-1-1 0,1 0 0,2-3 0,11-8 0,-1-1 0,0-1 0,-1-1 0,22-32 0,-17 23 0,289-389 0,-303 408-195,-1 1 0,1-1 0,0 1 0,1 0 0,-1 0 0,7-4 0,4 1-6631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B03A4-75C9-4E3D-9183-2102CA9AEC33}" type="datetimeFigureOut">
              <a:rPr lang="en-GB" smtClean="0"/>
              <a:t>12/06/2025</a:t>
            </a:fld>
            <a:endParaRPr lang="en-GB"/>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839206-A81D-4F76-8486-302187992F73}" type="slidenum">
              <a:rPr lang="en-GB" smtClean="0"/>
              <a:t>‹#›</a:t>
            </a:fld>
            <a:endParaRPr lang="en-GB"/>
          </a:p>
        </p:txBody>
      </p:sp>
    </p:spTree>
    <p:extLst>
      <p:ext uri="{BB962C8B-B14F-4D97-AF65-F5344CB8AC3E}">
        <p14:creationId xmlns:p14="http://schemas.microsoft.com/office/powerpoint/2010/main" val="3230807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High-bandwidth_Digital_Content_Protection"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s://vimeo.com/thorstenbutz/byourself" TargetMode="External"/><Relationship Id="rId4" Type="http://schemas.openxmlformats.org/officeDocument/2006/relationships/image" Target="../media/image11.png"/></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685800" y="4400549"/>
            <a:ext cx="2743200" cy="4467225"/>
          </a:xfrm>
        </p:spPr>
        <p:txBody>
          <a:bodyPr/>
          <a:lstStyle/>
          <a:p>
            <a:pPr>
              <a:lnSpc>
                <a:spcPct val="110000"/>
              </a:lnSpc>
            </a:pPr>
            <a:r>
              <a:rPr lang="en-US" sz="900" b="1" dirty="0">
                <a:latin typeface="Aptos" panose="020B0004020202020204" pitchFamily="34" charset="0"/>
              </a:rPr>
              <a:t>The fine print (additional information)</a:t>
            </a:r>
          </a:p>
          <a:p>
            <a:pPr>
              <a:lnSpc>
                <a:spcPct val="110000"/>
              </a:lnSpc>
            </a:pPr>
            <a:endParaRPr lang="en-US" sz="900" dirty="0">
              <a:latin typeface="Aptos" panose="020B0004020202020204" pitchFamily="34" charset="0"/>
            </a:endParaRPr>
          </a:p>
          <a:p>
            <a:pPr>
              <a:lnSpc>
                <a:spcPct val="110000"/>
              </a:lnSpc>
            </a:pPr>
            <a:r>
              <a:rPr lang="en-US" sz="900" dirty="0">
                <a:latin typeface="Aptos" panose="020B0004020202020204" pitchFamily="34" charset="0"/>
              </a:rPr>
              <a:t>Why should you care about HDCP? </a:t>
            </a:r>
          </a:p>
          <a:p>
            <a:pPr>
              <a:lnSpc>
                <a:spcPct val="110000"/>
              </a:lnSpc>
            </a:pPr>
            <a:endParaRPr lang="en-US" sz="900" dirty="0">
              <a:latin typeface="Aptos" panose="020B0004020202020204" pitchFamily="34" charset="0"/>
            </a:endParaRPr>
          </a:p>
          <a:p>
            <a:pPr>
              <a:lnSpc>
                <a:spcPct val="110000"/>
              </a:lnSpc>
            </a:pPr>
            <a:r>
              <a:rPr lang="en-US" sz="900" dirty="0">
                <a:latin typeface="Aptos" panose="020B0004020202020204" pitchFamily="34" charset="0"/>
              </a:rPr>
              <a:t>"</a:t>
            </a:r>
            <a:r>
              <a:rPr lang="en-US" sz="900" i="1" dirty="0">
                <a:latin typeface="Aptos" panose="020B0004020202020204" pitchFamily="34" charset="0"/>
              </a:rPr>
              <a:t>High-bandwidth Digital Content Protection (HDCP) is a form of digital copy protection developed by Intel Corporation to prevent copying of digital audio and video content as it travels across connections. Types of connections include DisplayPort (DP), Digital Visual Interface (DVI), and High-Definition Multimedia Interface (HDMI), as well as less popular or now deprecated protocols like Gigabit Video Interface (GVIF) and Unified Display Interface (UDI).</a:t>
            </a:r>
            <a:r>
              <a:rPr lang="en-US" sz="900" dirty="0">
                <a:latin typeface="Aptos" panose="020B0004020202020204" pitchFamily="34" charset="0"/>
              </a:rPr>
              <a:t>"</a:t>
            </a:r>
          </a:p>
          <a:p>
            <a:pPr>
              <a:lnSpc>
                <a:spcPct val="110000"/>
              </a:lnSpc>
            </a:pPr>
            <a:r>
              <a:rPr lang="de-DE" sz="900" dirty="0">
                <a:latin typeface="Aptos" panose="020B0004020202020204" pitchFamily="34" charset="0"/>
                <a:hlinkClick r:id="rId3"/>
              </a:rPr>
              <a:t>https://en.wikipedia.org/wiki/High-bandwidth_Digital_Content_Protection</a:t>
            </a:r>
            <a:endParaRPr lang="de-DE" sz="900" dirty="0">
              <a:latin typeface="Aptos" panose="020B0004020202020204" pitchFamily="34" charset="0"/>
            </a:endParaRPr>
          </a:p>
          <a:p>
            <a:pPr>
              <a:lnSpc>
                <a:spcPct val="110000"/>
              </a:lnSpc>
            </a:pPr>
            <a:endParaRPr lang="de-DE" sz="900" dirty="0">
              <a:latin typeface="Aptos" panose="020B0004020202020204" pitchFamily="34" charset="0"/>
            </a:endParaRPr>
          </a:p>
          <a:p>
            <a:pPr>
              <a:lnSpc>
                <a:spcPct val="110000"/>
              </a:lnSpc>
            </a:pPr>
            <a:r>
              <a:rPr lang="de-DE" sz="900" dirty="0" err="1">
                <a:latin typeface="Aptos" panose="020B0004020202020204" pitchFamily="34" charset="0"/>
              </a:rPr>
              <a:t>Some</a:t>
            </a:r>
            <a:r>
              <a:rPr lang="de-DE" sz="900" dirty="0">
                <a:latin typeface="Aptos" panose="020B0004020202020204" pitchFamily="34" charset="0"/>
              </a:rPr>
              <a:t> </a:t>
            </a:r>
            <a:r>
              <a:rPr lang="de-DE" sz="900" dirty="0" err="1">
                <a:latin typeface="Aptos" panose="020B0004020202020204" pitchFamily="34" charset="0"/>
              </a:rPr>
              <a:t>notebooks</a:t>
            </a:r>
            <a:r>
              <a:rPr lang="de-DE" sz="900" dirty="0">
                <a:latin typeface="Aptos" panose="020B0004020202020204" pitchFamily="34" charset="0"/>
              </a:rPr>
              <a:t> </a:t>
            </a:r>
            <a:r>
              <a:rPr lang="de-DE" sz="900" dirty="0" err="1">
                <a:latin typeface="Aptos" panose="020B0004020202020204" pitchFamily="34" charset="0"/>
              </a:rPr>
              <a:t>ignore</a:t>
            </a:r>
            <a:r>
              <a:rPr lang="de-DE" sz="900" dirty="0">
                <a:latin typeface="Aptos" panose="020B0004020202020204" pitchFamily="34" charset="0"/>
              </a:rPr>
              <a:t> </a:t>
            </a:r>
            <a:r>
              <a:rPr lang="de-DE" sz="900" dirty="0" err="1">
                <a:latin typeface="Aptos" panose="020B0004020202020204" pitchFamily="34" charset="0"/>
              </a:rPr>
              <a:t>the</a:t>
            </a:r>
            <a:r>
              <a:rPr lang="de-DE" sz="900" dirty="0">
                <a:latin typeface="Aptos" panose="020B0004020202020204" pitchFamily="34" charset="0"/>
              </a:rPr>
              <a:t> HDCP </a:t>
            </a:r>
            <a:r>
              <a:rPr lang="de-DE" sz="900" dirty="0" err="1">
                <a:latin typeface="Aptos" panose="020B0004020202020204" pitchFamily="34" charset="0"/>
              </a:rPr>
              <a:t>standard</a:t>
            </a:r>
            <a:r>
              <a:rPr lang="de-DE" sz="900" dirty="0">
                <a:latin typeface="Aptos" panose="020B0004020202020204" pitchFamily="34" charset="0"/>
              </a:rPr>
              <a:t>, </a:t>
            </a:r>
            <a:r>
              <a:rPr lang="de-DE" sz="900" dirty="0" err="1">
                <a:latin typeface="Aptos" panose="020B0004020202020204" pitchFamily="34" charset="0"/>
              </a:rPr>
              <a:t>some</a:t>
            </a:r>
            <a:r>
              <a:rPr lang="de-DE" sz="900" dirty="0">
                <a:latin typeface="Aptos" panose="020B0004020202020204" pitchFamily="34" charset="0"/>
              </a:rPr>
              <a:t> </a:t>
            </a:r>
            <a:r>
              <a:rPr lang="de-DE" sz="900" dirty="0" err="1">
                <a:latin typeface="Aptos" panose="020B0004020202020204" pitchFamily="34" charset="0"/>
              </a:rPr>
              <a:t>vendors</a:t>
            </a:r>
            <a:r>
              <a:rPr lang="de-DE" sz="900" dirty="0">
                <a:latin typeface="Aptos" panose="020B0004020202020204" pitchFamily="34" charset="0"/>
              </a:rPr>
              <a:t> </a:t>
            </a:r>
            <a:r>
              <a:rPr lang="de-DE" sz="900" dirty="0" err="1">
                <a:latin typeface="Aptos" panose="020B0004020202020204" pitchFamily="34" charset="0"/>
              </a:rPr>
              <a:t>comply</a:t>
            </a:r>
            <a:r>
              <a:rPr lang="de-DE" sz="900" dirty="0">
                <a:latin typeface="Aptos" panose="020B0004020202020204" pitchFamily="34" charset="0"/>
              </a:rPr>
              <a:t> </a:t>
            </a:r>
            <a:r>
              <a:rPr lang="de-DE" sz="900" dirty="0" err="1">
                <a:latin typeface="Aptos" panose="020B0004020202020204" pitchFamily="34" charset="0"/>
              </a:rPr>
              <a:t>with</a:t>
            </a:r>
            <a:r>
              <a:rPr lang="de-DE" sz="900" dirty="0">
                <a:latin typeface="Aptos" panose="020B0004020202020204" pitchFamily="34" charset="0"/>
              </a:rPr>
              <a:t> </a:t>
            </a:r>
            <a:r>
              <a:rPr lang="de-DE" sz="900" dirty="0" err="1">
                <a:latin typeface="Aptos" panose="020B0004020202020204" pitchFamily="34" charset="0"/>
              </a:rPr>
              <a:t>the</a:t>
            </a:r>
            <a:r>
              <a:rPr lang="de-DE" sz="900" dirty="0">
                <a:latin typeface="Aptos" panose="020B0004020202020204" pitchFamily="34" charset="0"/>
              </a:rPr>
              <a:t> </a:t>
            </a:r>
            <a:r>
              <a:rPr lang="de-DE" sz="900" dirty="0" err="1">
                <a:latin typeface="Aptos" panose="020B0004020202020204" pitchFamily="34" charset="0"/>
              </a:rPr>
              <a:t>standard</a:t>
            </a:r>
            <a:r>
              <a:rPr lang="de-DE" sz="900" dirty="0">
                <a:latin typeface="Aptos" panose="020B0004020202020204" pitchFamily="34" charset="0"/>
              </a:rPr>
              <a:t>. Apple and Microsoft </a:t>
            </a:r>
            <a:r>
              <a:rPr lang="de-DE" sz="900" dirty="0" err="1">
                <a:latin typeface="Aptos" panose="020B0004020202020204" pitchFamily="34" charset="0"/>
              </a:rPr>
              <a:t>are</a:t>
            </a:r>
            <a:r>
              <a:rPr lang="de-DE" sz="900" dirty="0">
                <a:latin typeface="Aptos" panose="020B0004020202020204" pitchFamily="34" charset="0"/>
              </a:rPr>
              <a:t> </a:t>
            </a:r>
            <a:r>
              <a:rPr lang="de-DE" sz="900" dirty="0" err="1">
                <a:latin typeface="Aptos" panose="020B0004020202020204" pitchFamily="34" charset="0"/>
              </a:rPr>
              <a:t>somehow</a:t>
            </a:r>
            <a:r>
              <a:rPr lang="de-DE" sz="900" dirty="0">
                <a:latin typeface="Aptos" panose="020B0004020202020204" pitchFamily="34" charset="0"/>
              </a:rPr>
              <a:t> </a:t>
            </a:r>
            <a:r>
              <a:rPr lang="de-DE" sz="900" dirty="0" err="1">
                <a:latin typeface="Aptos" panose="020B0004020202020204" pitchFamily="34" charset="0"/>
              </a:rPr>
              <a:t>famous</a:t>
            </a:r>
            <a:r>
              <a:rPr lang="de-DE" sz="900" dirty="0">
                <a:latin typeface="Aptos" panose="020B0004020202020204" pitchFamily="34" charset="0"/>
              </a:rPr>
              <a:t> </a:t>
            </a:r>
            <a:r>
              <a:rPr lang="de-DE" sz="900" dirty="0" err="1">
                <a:latin typeface="Aptos" panose="020B0004020202020204" pitchFamily="34" charset="0"/>
              </a:rPr>
              <a:t>for</a:t>
            </a:r>
            <a:r>
              <a:rPr lang="de-DE" sz="900" dirty="0">
                <a:latin typeface="Aptos" panose="020B0004020202020204" pitchFamily="34" charset="0"/>
              </a:rPr>
              <a:t> </a:t>
            </a:r>
            <a:r>
              <a:rPr lang="de-DE" sz="900" dirty="0" err="1">
                <a:latin typeface="Aptos" panose="020B0004020202020204" pitchFamily="34" charset="0"/>
              </a:rPr>
              <a:t>strictly</a:t>
            </a:r>
            <a:r>
              <a:rPr lang="de-DE" sz="900" dirty="0">
                <a:latin typeface="Aptos" panose="020B0004020202020204" pitchFamily="34" charset="0"/>
              </a:rPr>
              <a:t> </a:t>
            </a:r>
            <a:r>
              <a:rPr lang="de-DE" sz="900" dirty="0" err="1">
                <a:latin typeface="Aptos" panose="020B0004020202020204" pitchFamily="34" charset="0"/>
              </a:rPr>
              <a:t>following</a:t>
            </a:r>
            <a:r>
              <a:rPr lang="de-DE" sz="900" dirty="0">
                <a:latin typeface="Aptos" panose="020B0004020202020204" pitchFamily="34" charset="0"/>
              </a:rPr>
              <a:t> </a:t>
            </a:r>
            <a:r>
              <a:rPr lang="de-DE" sz="900" dirty="0" err="1">
                <a:latin typeface="Aptos" panose="020B0004020202020204" pitchFamily="34" charset="0"/>
              </a:rPr>
              <a:t>the</a:t>
            </a:r>
            <a:r>
              <a:rPr lang="de-DE" sz="900" dirty="0">
                <a:latin typeface="Aptos" panose="020B0004020202020204" pitchFamily="34" charset="0"/>
              </a:rPr>
              <a:t> HDCP </a:t>
            </a:r>
            <a:r>
              <a:rPr lang="de-DE" sz="900" dirty="0" err="1">
                <a:latin typeface="Aptos" panose="020B0004020202020204" pitchFamily="34" charset="0"/>
              </a:rPr>
              <a:t>guidelines</a:t>
            </a:r>
            <a:r>
              <a:rPr lang="de-DE" sz="900" dirty="0">
                <a:latin typeface="Aptos" panose="020B0004020202020204" pitchFamily="34" charset="0"/>
              </a:rPr>
              <a:t>. </a:t>
            </a:r>
            <a:r>
              <a:rPr lang="de-DE" sz="900" dirty="0" err="1">
                <a:latin typeface="Aptos" panose="020B0004020202020204" pitchFamily="34" charset="0"/>
              </a:rPr>
              <a:t>Sadly</a:t>
            </a:r>
            <a:r>
              <a:rPr lang="de-DE" sz="900" dirty="0">
                <a:latin typeface="Aptos" panose="020B0004020202020204" pitchFamily="34" charset="0"/>
              </a:rPr>
              <a:t>, </a:t>
            </a:r>
            <a:r>
              <a:rPr lang="de-DE" sz="900" dirty="0" err="1">
                <a:latin typeface="Aptos" panose="020B0004020202020204" pitchFamily="34" charset="0"/>
              </a:rPr>
              <a:t>we</a:t>
            </a:r>
            <a:r>
              <a:rPr lang="de-DE" sz="900" dirty="0">
                <a:latin typeface="Aptos" panose="020B0004020202020204" pitchFamily="34" charset="0"/>
              </a:rPr>
              <a:t> will not </a:t>
            </a:r>
            <a:r>
              <a:rPr lang="de-DE" sz="900" dirty="0" err="1">
                <a:latin typeface="Aptos" panose="020B0004020202020204" pitchFamily="34" charset="0"/>
              </a:rPr>
              <a:t>be</a:t>
            </a:r>
            <a:r>
              <a:rPr lang="de-DE" sz="900" dirty="0">
                <a:latin typeface="Aptos" panose="020B0004020202020204" pitchFamily="34" charset="0"/>
              </a:rPr>
              <a:t> </a:t>
            </a:r>
            <a:r>
              <a:rPr lang="de-DE" sz="900" dirty="0" err="1">
                <a:latin typeface="Aptos" panose="020B0004020202020204" pitchFamily="34" charset="0"/>
              </a:rPr>
              <a:t>able</a:t>
            </a:r>
            <a:r>
              <a:rPr lang="de-DE" sz="900" dirty="0">
                <a:latin typeface="Aptos" panose="020B0004020202020204" pitchFamily="34" charset="0"/>
              </a:rPr>
              <a:t> </a:t>
            </a:r>
            <a:r>
              <a:rPr lang="de-DE" sz="900" dirty="0" err="1">
                <a:latin typeface="Aptos" panose="020B0004020202020204" pitchFamily="34" charset="0"/>
              </a:rPr>
              <a:t>to</a:t>
            </a:r>
            <a:r>
              <a:rPr lang="de-DE" sz="900" dirty="0">
                <a:latin typeface="Aptos" panose="020B0004020202020204" pitchFamily="34" charset="0"/>
              </a:rPr>
              <a:t> </a:t>
            </a:r>
            <a:r>
              <a:rPr lang="de-DE" sz="900" dirty="0" err="1">
                <a:latin typeface="Aptos" panose="020B0004020202020204" pitchFamily="34" charset="0"/>
              </a:rPr>
              <a:t>guarantee</a:t>
            </a:r>
            <a:r>
              <a:rPr lang="de-DE" sz="900" dirty="0">
                <a:latin typeface="Aptos" panose="020B0004020202020204" pitchFamily="34" charset="0"/>
              </a:rPr>
              <a:t>, </a:t>
            </a:r>
            <a:r>
              <a:rPr lang="de-DE" sz="900" dirty="0" err="1">
                <a:latin typeface="Aptos" panose="020B0004020202020204" pitchFamily="34" charset="0"/>
              </a:rPr>
              <a:t>that</a:t>
            </a:r>
            <a:r>
              <a:rPr lang="de-DE" sz="900" dirty="0">
                <a:latin typeface="Aptos" panose="020B0004020202020204" pitchFamily="34" charset="0"/>
              </a:rPr>
              <a:t> </a:t>
            </a:r>
            <a:r>
              <a:rPr lang="de-DE" sz="900" dirty="0" err="1">
                <a:latin typeface="Aptos" panose="020B0004020202020204" pitchFamily="34" charset="0"/>
              </a:rPr>
              <a:t>your</a:t>
            </a:r>
            <a:r>
              <a:rPr lang="de-DE" sz="900" dirty="0">
                <a:latin typeface="Aptos" panose="020B0004020202020204" pitchFamily="34" charset="0"/>
              </a:rPr>
              <a:t> </a:t>
            </a:r>
            <a:r>
              <a:rPr lang="de-DE" sz="900" dirty="0" err="1">
                <a:latin typeface="Aptos" panose="020B0004020202020204" pitchFamily="34" charset="0"/>
              </a:rPr>
              <a:t>session</a:t>
            </a:r>
            <a:r>
              <a:rPr lang="de-DE" sz="900" dirty="0">
                <a:latin typeface="Aptos" panose="020B0004020202020204" pitchFamily="34" charset="0"/>
              </a:rPr>
              <a:t> </a:t>
            </a:r>
            <a:r>
              <a:rPr lang="de-DE" sz="900" dirty="0" err="1">
                <a:latin typeface="Aptos" panose="020B0004020202020204" pitchFamily="34" charset="0"/>
              </a:rPr>
              <a:t>can</a:t>
            </a:r>
            <a:r>
              <a:rPr lang="de-DE" sz="900" dirty="0">
                <a:latin typeface="Aptos" panose="020B0004020202020204" pitchFamily="34" charset="0"/>
              </a:rPr>
              <a:t> </a:t>
            </a:r>
            <a:r>
              <a:rPr lang="de-DE" sz="900" dirty="0" err="1">
                <a:latin typeface="Aptos" panose="020B0004020202020204" pitchFamily="34" charset="0"/>
              </a:rPr>
              <a:t>be</a:t>
            </a:r>
            <a:r>
              <a:rPr lang="de-DE" sz="900" dirty="0">
                <a:latin typeface="Aptos" panose="020B0004020202020204" pitchFamily="34" charset="0"/>
              </a:rPr>
              <a:t> </a:t>
            </a:r>
            <a:r>
              <a:rPr lang="de-DE" sz="900" dirty="0" err="1">
                <a:latin typeface="Aptos" panose="020B0004020202020204" pitchFamily="34" charset="0"/>
              </a:rPr>
              <a:t>recorded</a:t>
            </a:r>
            <a:r>
              <a:rPr lang="de-DE" sz="900" dirty="0">
                <a:latin typeface="Aptos" panose="020B0004020202020204" pitchFamily="34" charset="0"/>
              </a:rPr>
              <a:t> in </a:t>
            </a:r>
            <a:r>
              <a:rPr lang="de-DE" sz="900" dirty="0" err="1">
                <a:latin typeface="Aptos" panose="020B0004020202020204" pitchFamily="34" charset="0"/>
              </a:rPr>
              <a:t>the</a:t>
            </a:r>
            <a:r>
              <a:rPr lang="de-DE" sz="900" dirty="0">
                <a:latin typeface="Aptos" panose="020B0004020202020204" pitchFamily="34" charset="0"/>
              </a:rPr>
              <a:t> </a:t>
            </a:r>
            <a:r>
              <a:rPr lang="de-DE" sz="900" dirty="0" err="1">
                <a:latin typeface="Aptos" panose="020B0004020202020204" pitchFamily="34" charset="0"/>
              </a:rPr>
              <a:t>latter</a:t>
            </a:r>
            <a:r>
              <a:rPr lang="de-DE" sz="900" dirty="0">
                <a:latin typeface="Aptos" panose="020B0004020202020204" pitchFamily="34" charset="0"/>
              </a:rPr>
              <a:t> </a:t>
            </a:r>
            <a:r>
              <a:rPr lang="de-DE" sz="900" dirty="0" err="1">
                <a:latin typeface="Aptos" panose="020B0004020202020204" pitchFamily="34" charset="0"/>
              </a:rPr>
              <a:t>case</a:t>
            </a:r>
            <a:r>
              <a:rPr lang="de-DE" sz="900" dirty="0">
                <a:latin typeface="Aptos" panose="020B0004020202020204" pitchFamily="34" charset="0"/>
              </a:rPr>
              <a:t>.</a:t>
            </a:r>
          </a:p>
          <a:p>
            <a:pPr>
              <a:lnSpc>
                <a:spcPct val="110000"/>
              </a:lnSpc>
            </a:pPr>
            <a:endParaRPr lang="de-DE" sz="900" dirty="0">
              <a:latin typeface="Aptos" panose="020B0004020202020204" pitchFamily="34" charset="0"/>
            </a:endParaRPr>
          </a:p>
          <a:p>
            <a:pPr>
              <a:lnSpc>
                <a:spcPct val="110000"/>
              </a:lnSpc>
            </a:pPr>
            <a:r>
              <a:rPr lang="de-DE" sz="900" dirty="0">
                <a:latin typeface="Aptos" panose="020B0004020202020204" pitchFamily="34" charset="0"/>
              </a:rPr>
              <a:t>But </a:t>
            </a:r>
            <a:r>
              <a:rPr lang="de-DE" sz="900" dirty="0" err="1">
                <a:latin typeface="Aptos" panose="020B0004020202020204" pitchFamily="34" charset="0"/>
              </a:rPr>
              <a:t>you</a:t>
            </a:r>
            <a:r>
              <a:rPr lang="de-DE" sz="900" dirty="0">
                <a:latin typeface="Aptos" panose="020B0004020202020204" pitchFamily="34" charset="0"/>
              </a:rPr>
              <a:t> </a:t>
            </a:r>
            <a:r>
              <a:rPr lang="de-DE" sz="900" dirty="0" err="1">
                <a:latin typeface="Aptos" panose="020B0004020202020204" pitchFamily="34" charset="0"/>
              </a:rPr>
              <a:t>can</a:t>
            </a:r>
            <a:r>
              <a:rPr lang="de-DE" sz="900" dirty="0">
                <a:latin typeface="Aptos" panose="020B0004020202020204" pitchFamily="34" charset="0"/>
              </a:rPr>
              <a:t> do simple </a:t>
            </a:r>
            <a:r>
              <a:rPr lang="de-DE" sz="900" dirty="0" err="1">
                <a:latin typeface="Aptos" panose="020B0004020202020204" pitchFamily="34" charset="0"/>
              </a:rPr>
              <a:t>things</a:t>
            </a:r>
            <a:r>
              <a:rPr lang="de-DE" sz="900" dirty="0">
                <a:latin typeface="Aptos" panose="020B0004020202020204" pitchFamily="34" charset="0"/>
              </a:rPr>
              <a:t>, </a:t>
            </a:r>
            <a:r>
              <a:rPr lang="de-DE" sz="900" dirty="0" err="1">
                <a:latin typeface="Aptos" panose="020B0004020202020204" pitchFamily="34" charset="0"/>
              </a:rPr>
              <a:t>to</a:t>
            </a:r>
            <a:r>
              <a:rPr lang="de-DE" sz="900" dirty="0">
                <a:latin typeface="Aptos" panose="020B0004020202020204" pitchFamily="34" charset="0"/>
              </a:rPr>
              <a:t>  </a:t>
            </a:r>
            <a:r>
              <a:rPr lang="de-DE" sz="900" dirty="0" err="1">
                <a:latin typeface="Aptos" panose="020B0004020202020204" pitchFamily="34" charset="0"/>
              </a:rPr>
              <a:t>overcome</a:t>
            </a:r>
            <a:r>
              <a:rPr lang="de-DE" sz="900" dirty="0">
                <a:latin typeface="Aptos" panose="020B0004020202020204" pitchFamily="34" charset="0"/>
              </a:rPr>
              <a:t> </a:t>
            </a:r>
            <a:r>
              <a:rPr lang="de-DE" sz="900" dirty="0" err="1">
                <a:latin typeface="Aptos" panose="020B0004020202020204" pitchFamily="34" charset="0"/>
              </a:rPr>
              <a:t>these</a:t>
            </a:r>
            <a:r>
              <a:rPr lang="de-DE" sz="900" dirty="0">
                <a:latin typeface="Aptos" panose="020B0004020202020204" pitchFamily="34" charset="0"/>
              </a:rPr>
              <a:t> </a:t>
            </a:r>
            <a:r>
              <a:rPr lang="de-DE" sz="900" dirty="0" err="1">
                <a:latin typeface="Aptos" panose="020B0004020202020204" pitchFamily="34" charset="0"/>
              </a:rPr>
              <a:t>problems</a:t>
            </a:r>
            <a:r>
              <a:rPr lang="de-DE" sz="900" dirty="0">
                <a:latin typeface="Aptos" panose="020B0004020202020204" pitchFamily="34" charset="0"/>
              </a:rPr>
              <a:t>. </a:t>
            </a:r>
            <a:r>
              <a:rPr lang="en-US" sz="900" dirty="0">
                <a:latin typeface="Aptos" panose="020B0004020202020204" pitchFamily="34" charset="0"/>
              </a:rPr>
              <a:t>It is also very likely that you presented with your notebook before. So you will know, if this worked </a:t>
            </a:r>
            <a:r>
              <a:rPr lang="en-US" sz="900" dirty="0" err="1">
                <a:latin typeface="Aptos" panose="020B0004020202020204" pitchFamily="34" charset="0"/>
              </a:rPr>
              <a:t>fine.If</a:t>
            </a:r>
            <a:r>
              <a:rPr lang="en-US" sz="900" dirty="0">
                <a:latin typeface="Aptos" panose="020B0004020202020204" pitchFamily="34" charset="0"/>
              </a:rPr>
              <a:t> you are in doubt and if the agenda allows, try a dry-run a day before and connect everything.</a:t>
            </a:r>
          </a:p>
          <a:p>
            <a:pPr>
              <a:lnSpc>
                <a:spcPct val="110000"/>
              </a:lnSpc>
            </a:pPr>
            <a:endParaRPr lang="en-US" sz="900" dirty="0">
              <a:latin typeface="Aptos" panose="020B0004020202020204" pitchFamily="34" charset="0"/>
            </a:endParaRPr>
          </a:p>
          <a:p>
            <a:pPr>
              <a:lnSpc>
                <a:spcPct val="110000"/>
              </a:lnSpc>
            </a:pPr>
            <a:endParaRPr lang="de-DE" sz="900" dirty="0">
              <a:latin typeface="Aptos" panose="020B0004020202020204" pitchFamily="34" charset="0"/>
            </a:endParaRPr>
          </a:p>
        </p:txBody>
      </p:sp>
      <p:sp>
        <p:nvSpPr>
          <p:cNvPr id="4" name="Foliennummernplatzhalter 3"/>
          <p:cNvSpPr>
            <a:spLocks noGrp="1"/>
          </p:cNvSpPr>
          <p:nvPr>
            <p:ph type="sldNum" sz="quarter" idx="5"/>
          </p:nvPr>
        </p:nvSpPr>
        <p:spPr/>
        <p:txBody>
          <a:bodyPr/>
          <a:lstStyle/>
          <a:p>
            <a:fld id="{A7839206-A81D-4F76-8486-302187992F73}" type="slidenum">
              <a:rPr lang="en-GB" smtClean="0"/>
              <a:t>1</a:t>
            </a:fld>
            <a:endParaRPr lang="en-GB"/>
          </a:p>
        </p:txBody>
      </p:sp>
      <p:pic>
        <p:nvPicPr>
          <p:cNvPr id="5" name="Grafik 4" descr="https://www.amazon.de/gp/product/B09F2N17H5/ref=ppx_yo_dt_b_asin_title_o09_s00">
            <a:extLst>
              <a:ext uri="{FF2B5EF4-FFF2-40B4-BE49-F238E27FC236}">
                <a16:creationId xmlns:a16="http://schemas.microsoft.com/office/drawing/2014/main" id="{E466A8E6-289E-2C4E-027A-1D532F5BF0BF}"/>
              </a:ext>
            </a:extLst>
          </p:cNvPr>
          <p:cNvPicPr>
            <a:picLocks noChangeAspect="1"/>
          </p:cNvPicPr>
          <p:nvPr/>
        </p:nvPicPr>
        <p:blipFill>
          <a:blip r:embed="rId4"/>
          <a:stretch>
            <a:fillRect/>
          </a:stretch>
        </p:blipFill>
        <p:spPr>
          <a:xfrm>
            <a:off x="3699256" y="5256530"/>
            <a:ext cx="2202687" cy="1967734"/>
          </a:xfrm>
          <a:prstGeom prst="rect">
            <a:avLst/>
          </a:prstGeom>
        </p:spPr>
      </p:pic>
      <p:sp>
        <p:nvSpPr>
          <p:cNvPr id="6" name="Notizenplatzhalter 2">
            <a:extLst>
              <a:ext uri="{FF2B5EF4-FFF2-40B4-BE49-F238E27FC236}">
                <a16:creationId xmlns:a16="http://schemas.microsoft.com/office/drawing/2014/main" id="{6C2E4E82-CC92-21BA-6CC9-5E1EC16B971C}"/>
              </a:ext>
            </a:extLst>
          </p:cNvPr>
          <p:cNvSpPr txBox="1">
            <a:spLocks/>
          </p:cNvSpPr>
          <p:nvPr/>
        </p:nvSpPr>
        <p:spPr>
          <a:xfrm>
            <a:off x="3429000" y="4400548"/>
            <a:ext cx="2743200" cy="4467225"/>
          </a:xfrm>
          <a:prstGeom prst="rect">
            <a:avLst/>
          </a:prstGeom>
        </p:spPr>
        <p:txBody>
          <a:bodyPr vert="horz" lIns="91440" tIns="45720" rIns="91440" bIns="45720" rtlCol="0"/>
          <a:lst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pPr>
              <a:lnSpc>
                <a:spcPct val="110000"/>
              </a:lnSpc>
            </a:pPr>
            <a:r>
              <a:rPr lang="en-US" sz="900">
                <a:latin typeface="Aptos" panose="020B0004020202020204" pitchFamily="34" charset="0"/>
              </a:rPr>
              <a:t>In general you can easily bypass HDCP restrictions with a cheap splitter (the cheaper the better), just like the one you see below. This is an example device that we bought for 16 euros (in Germany). </a:t>
            </a:r>
          </a:p>
          <a:p>
            <a:pPr>
              <a:lnSpc>
                <a:spcPct val="110000"/>
              </a:lnSpc>
            </a:pPr>
            <a:r>
              <a:rPr lang="en-US" sz="900">
                <a:latin typeface="Aptos" panose="020B0004020202020204" pitchFamily="34" charset="0"/>
              </a:rPr>
              <a:t>Ask us, we will lend you such a device.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Thorsten also gave a whole presentation about "Broadcasting yourself" -  easy steps to record yourself and create a (backup) session recording on your own. If you want to invest your time and dive deeper, take a look at his recordings and notes:</a:t>
            </a:r>
            <a:endParaRPr lang="de-DE" sz="900">
              <a:latin typeface="Aptos" panose="020B0004020202020204" pitchFamily="34" charset="0"/>
            </a:endParaRPr>
          </a:p>
          <a:p>
            <a:pPr>
              <a:lnSpc>
                <a:spcPct val="110000"/>
              </a:lnSpc>
              <a:spcAft>
                <a:spcPts val="1000"/>
              </a:spcAft>
            </a:pPr>
            <a:r>
              <a:rPr lang="de-DE" sz="900">
                <a:latin typeface="Aptos" panose="020B0004020202020204" pitchFamily="34" charset="0"/>
                <a:hlinkClick r:id="rId5"/>
              </a:rPr>
              <a:t>https://vimeo.com/thorstenbutz/byourself</a:t>
            </a:r>
            <a:endParaRPr lang="de-DE" sz="900">
              <a:latin typeface="Aptos" panose="020B0004020202020204" pitchFamily="34" charset="0"/>
            </a:endParaRPr>
          </a:p>
          <a:p>
            <a:pPr>
              <a:lnSpc>
                <a:spcPct val="110000"/>
              </a:lnSpc>
            </a:pPr>
            <a:r>
              <a:rPr lang="en-US" sz="900">
                <a:latin typeface="Aptos" panose="020B0004020202020204" pitchFamily="34" charset="0"/>
              </a:rPr>
              <a:t>This is of course completely voluntary, but perhaps you will find it helpful.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de-DE" sz="900">
              <a:latin typeface="Aptos" panose="020B0004020202020204" pitchFamily="34" charset="0"/>
            </a:endParaRPr>
          </a:p>
          <a:p>
            <a:pPr>
              <a:lnSpc>
                <a:spcPct val="110000"/>
              </a:lnSpc>
            </a:pPr>
            <a:endParaRPr lang="en-DE" sz="900">
              <a:latin typeface="Aptos" panose="020B0004020202020204" pitchFamily="34" charset="0"/>
            </a:endParaRPr>
          </a:p>
        </p:txBody>
      </p:sp>
    </p:spTree>
    <p:extLst>
      <p:ext uri="{BB962C8B-B14F-4D97-AF65-F5344CB8AC3E}">
        <p14:creationId xmlns:p14="http://schemas.microsoft.com/office/powerpoint/2010/main" val="414027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3</a:t>
            </a:fld>
            <a:endParaRPr lang="en-GB"/>
          </a:p>
        </p:txBody>
      </p:sp>
    </p:spTree>
    <p:extLst>
      <p:ext uri="{BB962C8B-B14F-4D97-AF65-F5344CB8AC3E}">
        <p14:creationId xmlns:p14="http://schemas.microsoft.com/office/powerpoint/2010/main" val="4198534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4</a:t>
            </a:fld>
            <a:endParaRPr lang="en-GB"/>
          </a:p>
        </p:txBody>
      </p:sp>
    </p:spTree>
    <p:extLst>
      <p:ext uri="{BB962C8B-B14F-4D97-AF65-F5344CB8AC3E}">
        <p14:creationId xmlns:p14="http://schemas.microsoft.com/office/powerpoint/2010/main" val="18827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5</a:t>
            </a:fld>
            <a:endParaRPr lang="en-GB"/>
          </a:p>
        </p:txBody>
      </p:sp>
    </p:spTree>
    <p:extLst>
      <p:ext uri="{BB962C8B-B14F-4D97-AF65-F5344CB8AC3E}">
        <p14:creationId xmlns:p14="http://schemas.microsoft.com/office/powerpoint/2010/main" val="2166726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A7839206-A81D-4F76-8486-302187992F73}" type="slidenum">
              <a:rPr lang="en-GB" smtClean="0"/>
              <a:t>7</a:t>
            </a:fld>
            <a:endParaRPr lang="en-GB"/>
          </a:p>
        </p:txBody>
      </p:sp>
    </p:spTree>
    <p:extLst>
      <p:ext uri="{BB962C8B-B14F-4D97-AF65-F5344CB8AC3E}">
        <p14:creationId xmlns:p14="http://schemas.microsoft.com/office/powerpoint/2010/main" val="529600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A7839206-A81D-4F76-8486-302187992F73}" type="slidenum">
              <a:rPr lang="en-GB" smtClean="0"/>
              <a:t>22</a:t>
            </a:fld>
            <a:endParaRPr lang="en-GB"/>
          </a:p>
        </p:txBody>
      </p:sp>
    </p:spTree>
    <p:extLst>
      <p:ext uri="{BB962C8B-B14F-4D97-AF65-F5344CB8AC3E}">
        <p14:creationId xmlns:p14="http://schemas.microsoft.com/office/powerpoint/2010/main" val="3390954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9B2E7-FB23-C909-746E-8B28A795BC5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C42AFE5-EE1F-F61C-4128-35E4A00236C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F9D6A1B-01A8-1965-661A-9EAB4AB5ADAD}"/>
              </a:ext>
            </a:extLst>
          </p:cNvPr>
          <p:cNvSpPr>
            <a:spLocks noGrp="1"/>
          </p:cNvSpPr>
          <p:nvPr>
            <p:ph type="body" idx="1"/>
          </p:nvPr>
        </p:nvSpPr>
        <p:spPr/>
        <p:txBody>
          <a:bodyPr/>
          <a:lstStyle/>
          <a:p>
            <a:endParaRPr lang="en-GB" dirty="0"/>
          </a:p>
        </p:txBody>
      </p:sp>
      <p:sp>
        <p:nvSpPr>
          <p:cNvPr id="4" name="Espace réservé du numéro de diapositive 3">
            <a:extLst>
              <a:ext uri="{FF2B5EF4-FFF2-40B4-BE49-F238E27FC236}">
                <a16:creationId xmlns:a16="http://schemas.microsoft.com/office/drawing/2014/main" id="{6F99F138-CAC6-8AE5-D96B-F034EEB1E3E6}"/>
              </a:ext>
            </a:extLst>
          </p:cNvPr>
          <p:cNvSpPr>
            <a:spLocks noGrp="1"/>
          </p:cNvSpPr>
          <p:nvPr>
            <p:ph type="sldNum" sz="quarter" idx="5"/>
          </p:nvPr>
        </p:nvSpPr>
        <p:spPr/>
        <p:txBody>
          <a:bodyPr/>
          <a:lstStyle/>
          <a:p>
            <a:fld id="{A7839206-A81D-4F76-8486-302187992F73}" type="slidenum">
              <a:rPr lang="en-GB" smtClean="0"/>
              <a:t>23</a:t>
            </a:fld>
            <a:endParaRPr lang="en-GB"/>
          </a:p>
        </p:txBody>
      </p:sp>
    </p:spTree>
    <p:extLst>
      <p:ext uri="{BB962C8B-B14F-4D97-AF65-F5344CB8AC3E}">
        <p14:creationId xmlns:p14="http://schemas.microsoft.com/office/powerpoint/2010/main" val="506524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6A94A-8A2F-7599-CF55-924A1CB9B6A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A503DA9-E061-1CC7-5397-B35B07C175CD}"/>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64C9DB8-ABFD-6CF2-028A-FD88AA41137C}"/>
              </a:ext>
            </a:extLst>
          </p:cNvPr>
          <p:cNvSpPr>
            <a:spLocks noGrp="1"/>
          </p:cNvSpPr>
          <p:nvPr>
            <p:ph type="body" idx="1"/>
          </p:nvPr>
        </p:nvSpPr>
        <p:spPr/>
        <p:txBody>
          <a:bodyPr/>
          <a:lstStyle/>
          <a:p>
            <a:endParaRPr lang="en-GB" dirty="0"/>
          </a:p>
        </p:txBody>
      </p:sp>
      <p:sp>
        <p:nvSpPr>
          <p:cNvPr id="4" name="Espace réservé du numéro de diapositive 3">
            <a:extLst>
              <a:ext uri="{FF2B5EF4-FFF2-40B4-BE49-F238E27FC236}">
                <a16:creationId xmlns:a16="http://schemas.microsoft.com/office/drawing/2014/main" id="{EF7E65F7-9B77-A47E-FA79-04429BE6E227}"/>
              </a:ext>
            </a:extLst>
          </p:cNvPr>
          <p:cNvSpPr>
            <a:spLocks noGrp="1"/>
          </p:cNvSpPr>
          <p:nvPr>
            <p:ph type="sldNum" sz="quarter" idx="5"/>
          </p:nvPr>
        </p:nvSpPr>
        <p:spPr/>
        <p:txBody>
          <a:bodyPr/>
          <a:lstStyle/>
          <a:p>
            <a:fld id="{A7839206-A81D-4F76-8486-302187992F73}" type="slidenum">
              <a:rPr lang="en-GB" smtClean="0"/>
              <a:t>24</a:t>
            </a:fld>
            <a:endParaRPr lang="en-GB"/>
          </a:p>
        </p:txBody>
      </p:sp>
    </p:spTree>
    <p:extLst>
      <p:ext uri="{BB962C8B-B14F-4D97-AF65-F5344CB8AC3E}">
        <p14:creationId xmlns:p14="http://schemas.microsoft.com/office/powerpoint/2010/main" val="3548798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92AEB-6C58-EED7-B960-D0D2401F2A5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1FFCF54-8EA3-87DC-48D8-2381116238E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0D1F4A4A-28EF-F56F-A2A4-B735AAEC9137}"/>
              </a:ext>
            </a:extLst>
          </p:cNvPr>
          <p:cNvSpPr>
            <a:spLocks noGrp="1"/>
          </p:cNvSpPr>
          <p:nvPr>
            <p:ph type="body" idx="1"/>
          </p:nvPr>
        </p:nvSpPr>
        <p:spPr/>
        <p:txBody>
          <a:bodyPr/>
          <a:lstStyle/>
          <a:p>
            <a:endParaRPr lang="en-GB" dirty="0"/>
          </a:p>
        </p:txBody>
      </p:sp>
      <p:sp>
        <p:nvSpPr>
          <p:cNvPr id="4" name="Espace réservé du numéro de diapositive 3">
            <a:extLst>
              <a:ext uri="{FF2B5EF4-FFF2-40B4-BE49-F238E27FC236}">
                <a16:creationId xmlns:a16="http://schemas.microsoft.com/office/drawing/2014/main" id="{1879909B-B574-7C51-060D-59FB076C5BC9}"/>
              </a:ext>
            </a:extLst>
          </p:cNvPr>
          <p:cNvSpPr>
            <a:spLocks noGrp="1"/>
          </p:cNvSpPr>
          <p:nvPr>
            <p:ph type="sldNum" sz="quarter" idx="5"/>
          </p:nvPr>
        </p:nvSpPr>
        <p:spPr/>
        <p:txBody>
          <a:bodyPr/>
          <a:lstStyle/>
          <a:p>
            <a:fld id="{A7839206-A81D-4F76-8486-302187992F73}" type="slidenum">
              <a:rPr lang="en-GB" smtClean="0"/>
              <a:t>25</a:t>
            </a:fld>
            <a:endParaRPr lang="en-GB"/>
          </a:p>
        </p:txBody>
      </p:sp>
    </p:spTree>
    <p:extLst>
      <p:ext uri="{BB962C8B-B14F-4D97-AF65-F5344CB8AC3E}">
        <p14:creationId xmlns:p14="http://schemas.microsoft.com/office/powerpoint/2010/main" val="423576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s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0342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9D26B-2105-B752-1559-A5E7E358065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0CB2030-5E24-3C76-AF6E-BEABDB29D9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10EF88D-DEBE-FA6D-7C2B-49DE203B99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453025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0F04B-2070-B32A-26F9-689ACEB1798E}"/>
              </a:ext>
            </a:extLst>
          </p:cNvPr>
          <p:cNvSpPr>
            <a:spLocks noGrp="1"/>
          </p:cNvSpPr>
          <p:nvPr>
            <p:ph type="title"/>
          </p:nvPr>
        </p:nvSpPr>
        <p:spPr>
          <a:xfrm>
            <a:off x="839788" y="365125"/>
            <a:ext cx="9721532"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4351C8F-389D-6D1D-529E-8F7B5D2561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7AB8FD-3AC0-420A-CD1A-4BB2C4DEB2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2E0881B-0B39-A9CB-08B8-7FA6C0D98A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27CCB1-27F7-D503-AC18-183950FAE8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547285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E4D49-1A5A-DFCF-8CA7-93B2889E2B5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165019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4708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1FA22-F0C4-1510-0E4C-953C802C4E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786368D-1D41-F3F9-3D07-85EFF2CFBC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B83765E-1500-5380-7D29-9BED9AFAFC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9641347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19606-9316-A7A0-65BC-635A494F00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3637042-5D0D-C650-5659-376D12BF8F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9EF090A-47F3-1576-D5A3-105EE33762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74897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3B042-3840-06BB-E1DF-E9094D81989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DCC1C5E-7112-083E-8A66-4B30A4DD39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27364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ly blac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341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ly blue">
    <p:bg>
      <p:bgPr>
        <a:solidFill>
          <a:srgbClr val="34629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8615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ly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1666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s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659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044C786-AD10-7D88-1933-9D7659D256DF}"/>
              </a:ext>
            </a:extLst>
          </p:cNvPr>
          <p:cNvSpPr>
            <a:spLocks noGrp="1"/>
          </p:cNvSpPr>
          <p:nvPr>
            <p:ph idx="1"/>
          </p:nvPr>
        </p:nvSpPr>
        <p:spPr>
          <a:xfrm>
            <a:off x="3467314" y="1852863"/>
            <a:ext cx="7886486" cy="4324100"/>
          </a:xfrm>
          <a:prstGeom prst="rect">
            <a:avLst/>
          </a:prstGeom>
        </p:spPr>
        <p:txBody>
          <a:bodyPr vert="horz" lIns="91440" tIns="45720" rIns="91440" bIns="45720" rtlCol="0">
            <a:normAutofit/>
          </a:bodyPr>
          <a:lstStyle/>
          <a:p>
            <a:pPr lvl="0"/>
            <a:r>
              <a:rPr lang="en-US"/>
              <a:t>Your bio</a:t>
            </a:r>
            <a:endParaRPr lang="en-GB"/>
          </a:p>
        </p:txBody>
      </p:sp>
      <p:sp>
        <p:nvSpPr>
          <p:cNvPr id="4" name="Title Placeholder 1">
            <a:extLst>
              <a:ext uri="{FF2B5EF4-FFF2-40B4-BE49-F238E27FC236}">
                <a16:creationId xmlns:a16="http://schemas.microsoft.com/office/drawing/2014/main" id="{1BA7B894-6BCA-2B29-BA04-8AAB1735BFFD}"/>
              </a:ext>
            </a:extLst>
          </p:cNvPr>
          <p:cNvSpPr>
            <a:spLocks noGrp="1"/>
          </p:cNvSpPr>
          <p:nvPr>
            <p:ph type="title"/>
          </p:nvPr>
        </p:nvSpPr>
        <p:spPr>
          <a:xfrm>
            <a:off x="3467313" y="324853"/>
            <a:ext cx="7886485" cy="1325563"/>
          </a:xfrm>
          <a:prstGeom prst="rect">
            <a:avLst/>
          </a:prstGeom>
        </p:spPr>
        <p:txBody>
          <a:bodyPr vert="horz" lIns="91440" tIns="45720" rIns="91440" bIns="45720" rtlCol="0" anchor="ctr">
            <a:normAutofit/>
          </a:bodyPr>
          <a:lstStyle/>
          <a:p>
            <a:r>
              <a:rPr lang="en-US"/>
              <a:t>Speaker’s name</a:t>
            </a:r>
            <a:endParaRPr lang="en-GB"/>
          </a:p>
        </p:txBody>
      </p:sp>
      <p:sp>
        <p:nvSpPr>
          <p:cNvPr id="10" name="Espace réservé du numéro de diapositive 5">
            <a:extLst>
              <a:ext uri="{FF2B5EF4-FFF2-40B4-BE49-F238E27FC236}">
                <a16:creationId xmlns:a16="http://schemas.microsoft.com/office/drawing/2014/main" id="{B0C7528D-3581-6AEE-B3BE-6459AE2AB9B4}"/>
              </a:ext>
            </a:extLst>
          </p:cNvPr>
          <p:cNvSpPr txBox="1">
            <a:spLocks/>
          </p:cNvSpPr>
          <p:nvPr userDrawn="1"/>
        </p:nvSpPr>
        <p:spPr>
          <a:xfrm>
            <a:off x="8441357" y="6371457"/>
            <a:ext cx="227396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346296"/>
                </a:solidFill>
              </a:rPr>
              <a:t>@</a:t>
            </a:r>
            <a:r>
              <a:rPr lang="en-GB" b="1" dirty="0" err="1">
                <a:solidFill>
                  <a:srgbClr val="346296"/>
                </a:solidFill>
              </a:rPr>
              <a:t>PalmEmanuel</a:t>
            </a:r>
            <a:endParaRPr lang="en-GB" b="1" dirty="0">
              <a:solidFill>
                <a:srgbClr val="346296"/>
              </a:solidFill>
            </a:endParaRPr>
          </a:p>
        </p:txBody>
      </p:sp>
      <p:pic>
        <p:nvPicPr>
          <p:cNvPr id="11" name="Image 10" descr="Une image contenant capture d’écran, ligne, Graphique, Bleu électrique&#10;&#10;Description générée automatiquement">
            <a:extLst>
              <a:ext uri="{FF2B5EF4-FFF2-40B4-BE49-F238E27FC236}">
                <a16:creationId xmlns:a16="http://schemas.microsoft.com/office/drawing/2014/main" id="{6A1B7DB9-5CDC-4C4E-49CA-771D7506071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8234" y="6441419"/>
            <a:ext cx="248745" cy="254529"/>
          </a:xfrm>
          <a:prstGeom prst="rect">
            <a:avLst/>
          </a:prstGeom>
        </p:spPr>
      </p:pic>
      <p:pic>
        <p:nvPicPr>
          <p:cNvPr id="12" name="Graphic 56">
            <a:extLst>
              <a:ext uri="{FF2B5EF4-FFF2-40B4-BE49-F238E27FC236}">
                <a16:creationId xmlns:a16="http://schemas.microsoft.com/office/drawing/2014/main" id="{D62A583C-D662-A5EF-39C7-CC9DB2A65FE5}"/>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7799236" y="6404088"/>
            <a:ext cx="327439" cy="320756"/>
          </a:xfrm>
          <a:prstGeom prst="rect">
            <a:avLst/>
          </a:prstGeom>
          <a:effectLst/>
        </p:spPr>
      </p:pic>
      <p:pic>
        <p:nvPicPr>
          <p:cNvPr id="13" name="Picture 12" descr="A blue and black logo&#10;&#10;Description automatically generated">
            <a:extLst>
              <a:ext uri="{FF2B5EF4-FFF2-40B4-BE49-F238E27FC236}">
                <a16:creationId xmlns:a16="http://schemas.microsoft.com/office/drawing/2014/main" id="{892D4C53-6F4D-5417-C4BB-CE5469182CBB}"/>
              </a:ext>
            </a:extLst>
          </p:cNvPr>
          <p:cNvPicPr>
            <a:picLocks noChangeAspect="1"/>
          </p:cNvPicPr>
          <p:nvPr userDrawn="1"/>
        </p:nvPicPr>
        <p:blipFill>
          <a:blip r:embed="rId5">
            <a:extLst>
              <a:ext uri="{BEBA8EAE-BF5A-486C-A8C5-ECC9F3942E4B}">
                <a14:imgProps xmlns:a14="http://schemas.microsoft.com/office/drawing/2010/main">
                  <a14:imgLayer r:embed="rId6">
                    <a14:imgEffect>
                      <a14:colorTemperature colorTemp="11500"/>
                    </a14:imgEffect>
                    <a14:imgEffect>
                      <a14:saturation sat="82000"/>
                    </a14:imgEffect>
                    <a14:imgEffect>
                      <a14:brightnessContrast bright="-5000" contrast="-1000"/>
                    </a14:imgEffect>
                  </a14:imgLayer>
                </a14:imgProps>
              </a:ext>
              <a:ext uri="{28A0092B-C50C-407E-A947-70E740481C1C}">
                <a14:useLocalDpi xmlns:a14="http://schemas.microsoft.com/office/drawing/2010/main" val="0"/>
              </a:ext>
            </a:extLst>
          </a:blip>
          <a:stretch>
            <a:fillRect/>
          </a:stretch>
        </p:blipFill>
        <p:spPr>
          <a:xfrm>
            <a:off x="8185558" y="6417149"/>
            <a:ext cx="299384" cy="299382"/>
          </a:xfrm>
          <a:prstGeom prst="rect">
            <a:avLst/>
          </a:prstGeom>
        </p:spPr>
      </p:pic>
      <p:pic>
        <p:nvPicPr>
          <p:cNvPr id="14" name="Picture 13" descr="A blue butterfly on a black background&#10;&#10;AI-generated content may be incorrect.">
            <a:extLst>
              <a:ext uri="{FF2B5EF4-FFF2-40B4-BE49-F238E27FC236}">
                <a16:creationId xmlns:a16="http://schemas.microsoft.com/office/drawing/2014/main" id="{44A9A5C6-5F39-1EEF-6499-921F37DB4E7E}"/>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101507" y="6417149"/>
            <a:ext cx="344286" cy="300336"/>
          </a:xfrm>
          <a:prstGeom prst="rect">
            <a:avLst/>
          </a:prstGeom>
        </p:spPr>
      </p:pic>
    </p:spTree>
    <p:extLst>
      <p:ext uri="{BB962C8B-B14F-4D97-AF65-F5344CB8AC3E}">
        <p14:creationId xmlns:p14="http://schemas.microsoft.com/office/powerpoint/2010/main" val="1603374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FF0C1-723F-8331-7203-2AD1CA3085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200EBD9-8D5A-98D4-BC92-CE5E1C7560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41723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3D202-8931-7832-6C93-86B82B68652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25BBC0C-D418-7F75-653D-7BD01A94CB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32802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93987-4D9C-734A-F0DD-FA7C5E5BFD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48C8F2A-06F7-926F-11A3-0E18B5E012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5476032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image" Target="../media/image9.png"/><Relationship Id="rId18" Type="http://schemas.openxmlformats.org/officeDocument/2006/relationships/image" Target="../media/image6.svg"/><Relationship Id="rId3" Type="http://schemas.openxmlformats.org/officeDocument/2006/relationships/slideLayout" Target="../slideLayouts/slideLayout9.xml"/><Relationship Id="rId21" Type="http://schemas.openxmlformats.org/officeDocument/2006/relationships/image" Target="../media/image8.png"/><Relationship Id="rId7" Type="http://schemas.openxmlformats.org/officeDocument/2006/relationships/slideLayout" Target="../slideLayouts/slideLayout13.xml"/><Relationship Id="rId12" Type="http://schemas.openxmlformats.org/officeDocument/2006/relationships/image" Target="../media/image1.png"/><Relationship Id="rId17" Type="http://schemas.openxmlformats.org/officeDocument/2006/relationships/image" Target="../media/image5.png"/><Relationship Id="rId2" Type="http://schemas.openxmlformats.org/officeDocument/2006/relationships/slideLayout" Target="../slideLayouts/slideLayout8.xml"/><Relationship Id="rId16" Type="http://schemas.openxmlformats.org/officeDocument/2006/relationships/image" Target="../media/image4.png"/><Relationship Id="rId20" Type="http://schemas.microsoft.com/office/2007/relationships/hdphoto" Target="../media/hdphoto1.wdp"/><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theme" Target="../theme/theme4.xml"/><Relationship Id="rId5" Type="http://schemas.openxmlformats.org/officeDocument/2006/relationships/slideLayout" Target="../slideLayouts/slideLayout11.xml"/><Relationship Id="rId15" Type="http://schemas.openxmlformats.org/officeDocument/2006/relationships/image" Target="../media/image3.png"/><Relationship Id="rId10" Type="http://schemas.openxmlformats.org/officeDocument/2006/relationships/slideLayout" Target="../slideLayouts/slideLayout16.xml"/><Relationship Id="rId19" Type="http://schemas.openxmlformats.org/officeDocument/2006/relationships/image" Target="../media/image7.png"/><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image" Target="../media/image10.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Image 13" descr="Une image contenant texte&#10;&#10;Description générée automatiquement">
            <a:extLst>
              <a:ext uri="{FF2B5EF4-FFF2-40B4-BE49-F238E27FC236}">
                <a16:creationId xmlns:a16="http://schemas.microsoft.com/office/drawing/2014/main" id="{46B6AA1A-3151-3AC2-83FB-1C6A4D626CEE}"/>
              </a:ext>
            </a:extLst>
          </p:cNvPr>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1184" y="0"/>
            <a:ext cx="12189631" cy="6858000"/>
          </a:xfrm>
          <a:prstGeom prst="rect">
            <a:avLst/>
          </a:prstGeom>
        </p:spPr>
      </p:pic>
      <p:pic>
        <p:nvPicPr>
          <p:cNvPr id="3" name="Image 2">
            <a:extLst>
              <a:ext uri="{FF2B5EF4-FFF2-40B4-BE49-F238E27FC236}">
                <a16:creationId xmlns:a16="http://schemas.microsoft.com/office/drawing/2014/main" id="{E38E8CAF-D224-9556-511F-8D65E9383F2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10591" y="137310"/>
            <a:ext cx="4166241" cy="1426795"/>
          </a:xfrm>
          <a:prstGeom prst="rect">
            <a:avLst/>
          </a:prstGeom>
        </p:spPr>
      </p:pic>
      <p:pic>
        <p:nvPicPr>
          <p:cNvPr id="5" name="Image 4" descr="Une image contenant Police, Graphique, graphisme, capture d’écran&#10;&#10;Description générée automatiquement">
            <a:extLst>
              <a:ext uri="{FF2B5EF4-FFF2-40B4-BE49-F238E27FC236}">
                <a16:creationId xmlns:a16="http://schemas.microsoft.com/office/drawing/2014/main" id="{4BAF5A96-834B-D12C-CB6C-63FE0247752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08900" y="6138849"/>
            <a:ext cx="2720050" cy="528285"/>
          </a:xfrm>
          <a:prstGeom prst="rect">
            <a:avLst/>
          </a:prstGeom>
        </p:spPr>
      </p:pic>
    </p:spTree>
    <p:extLst>
      <p:ext uri="{BB962C8B-B14F-4D97-AF65-F5344CB8AC3E}">
        <p14:creationId xmlns:p14="http://schemas.microsoft.com/office/powerpoint/2010/main" val="1739929472"/>
      </p:ext>
    </p:extLst>
  </p:cSld>
  <p:clrMap bg1="lt1" tx1="dk1" bg2="lt2" tx2="dk2" accent1="accent1" accent2="accent2" accent3="accent3" accent4="accent4" accent5="accent5" accent6="accent6" hlink="hlink" folHlink="folHlink"/>
  <p:sldLayoutIdLst>
    <p:sldLayoutId id="2147483649"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el 1">
            <a:extLst>
              <a:ext uri="{FF2B5EF4-FFF2-40B4-BE49-F238E27FC236}">
                <a16:creationId xmlns:a16="http://schemas.microsoft.com/office/drawing/2014/main" id="{427B60B6-58D4-7B9F-C29A-CE66AF93F596}"/>
              </a:ext>
            </a:extLst>
          </p:cNvPr>
          <p:cNvSpPr txBox="1">
            <a:spLocks/>
          </p:cNvSpPr>
          <p:nvPr userDrawn="1"/>
        </p:nvSpPr>
        <p:spPr>
          <a:xfrm>
            <a:off x="0" y="1"/>
            <a:ext cx="12192000" cy="6858000"/>
          </a:xfrm>
          <a:prstGeom prst="rect">
            <a:avLst/>
          </a:prstGeom>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e-DE" sz="25000">
                <a:latin typeface="Stencil" panose="040409050D0802020404" pitchFamily="82" charset="0"/>
              </a:rPr>
              <a:t> </a:t>
            </a:r>
            <a:endParaRPr lang="en-DE" sz="25000">
              <a:latin typeface="Stencil" panose="040409050D0802020404" pitchFamily="82" charset="0"/>
            </a:endParaRPr>
          </a:p>
        </p:txBody>
      </p:sp>
    </p:spTree>
    <p:extLst>
      <p:ext uri="{BB962C8B-B14F-4D97-AF65-F5344CB8AC3E}">
        <p14:creationId xmlns:p14="http://schemas.microsoft.com/office/powerpoint/2010/main" val="2018877621"/>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6" descr="Une image contenant texte&#10;&#10;Description générée automatiquement">
            <a:extLst>
              <a:ext uri="{FF2B5EF4-FFF2-40B4-BE49-F238E27FC236}">
                <a16:creationId xmlns:a16="http://schemas.microsoft.com/office/drawing/2014/main" id="{E6A8F4F5-7628-E9E8-23A7-09169C6794F7}"/>
              </a:ext>
            </a:extLst>
          </p:cNvPr>
          <p:cNvPicPr>
            <a:picLocks noGrp="1" noRo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2369" y="0"/>
            <a:ext cx="12189631" cy="6858000"/>
          </a:xfrm>
          <a:prstGeom prst="rect">
            <a:avLst/>
          </a:prstGeom>
        </p:spPr>
      </p:pic>
    </p:spTree>
    <p:extLst>
      <p:ext uri="{BB962C8B-B14F-4D97-AF65-F5344CB8AC3E}">
        <p14:creationId xmlns:p14="http://schemas.microsoft.com/office/powerpoint/2010/main" val="1520531744"/>
      </p:ext>
    </p:extLst>
  </p:cSld>
  <p:clrMap bg1="lt1" tx1="dk1" bg2="lt2" tx2="dk2" accent1="accent1" accent2="accent2" accent3="accent3" accent4="accent4" accent5="accent5" accent6="accent6" hlink="hlink" folHlink="folHlink"/>
  <p:sldLayoutIdLst>
    <p:sldLayoutId id="2147483696" r:id="rId1"/>
  </p:sldLayoutIdLst>
  <p:txStyles>
    <p:titleStyle>
      <a:lvl1pPr algn="l" defTabSz="914400" rtl="0" eaLnBrk="1" latinLnBrk="0" hangingPunct="1">
        <a:lnSpc>
          <a:spcPct val="90000"/>
        </a:lnSpc>
        <a:spcBef>
          <a:spcPct val="0"/>
        </a:spcBef>
        <a:buNone/>
        <a:defRPr lang="en-GB" sz="5400" b="1" kern="1200" dirty="0">
          <a:solidFill>
            <a:srgbClr val="3B2B4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GB" sz="3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6" descr="Une image contenant texte&#10;&#10;Description générée automatiquement">
            <a:extLst>
              <a:ext uri="{FF2B5EF4-FFF2-40B4-BE49-F238E27FC236}">
                <a16:creationId xmlns:a16="http://schemas.microsoft.com/office/drawing/2014/main" id="{1B01AB94-EEA2-3211-2551-34A16625A107}"/>
              </a:ext>
            </a:extLst>
          </p:cNvPr>
          <p:cNvPicPr>
            <a:picLocks noGrp="1" noRot="1" noChangeAspect="1" noMove="1" noResize="1" noEditPoints="1" noAdjustHandles="1" noChangeArrowheads="1" noChangeShapeType="1" noCrop="1"/>
          </p:cNvPicPr>
          <p:nvPr userDrawn="1"/>
        </p:nvPicPr>
        <p:blipFill>
          <a:blip r:embed="rId12">
            <a:extLst>
              <a:ext uri="{28A0092B-C50C-407E-A947-70E740481C1C}">
                <a14:useLocalDpi xmlns:a14="http://schemas.microsoft.com/office/drawing/2010/main" val="0"/>
              </a:ext>
            </a:extLst>
          </a:blip>
          <a:stretch>
            <a:fillRect/>
          </a:stretch>
        </p:blipFill>
        <p:spPr>
          <a:xfrm>
            <a:off x="2369" y="0"/>
            <a:ext cx="12189631" cy="6858000"/>
          </a:xfrm>
          <a:prstGeom prst="rect">
            <a:avLst/>
          </a:prstGeom>
        </p:spPr>
      </p:pic>
      <p:sp>
        <p:nvSpPr>
          <p:cNvPr id="2" name="Title Placeholder 1">
            <a:extLst>
              <a:ext uri="{FF2B5EF4-FFF2-40B4-BE49-F238E27FC236}">
                <a16:creationId xmlns:a16="http://schemas.microsoft.com/office/drawing/2014/main" id="{4157010D-0C09-8FBA-F719-A4ED7C3FC593}"/>
              </a:ext>
            </a:extLst>
          </p:cNvPr>
          <p:cNvSpPr>
            <a:spLocks noGrp="1"/>
          </p:cNvSpPr>
          <p:nvPr>
            <p:ph type="title"/>
          </p:nvPr>
        </p:nvSpPr>
        <p:spPr>
          <a:xfrm>
            <a:off x="838200" y="365125"/>
            <a:ext cx="973328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BC054D6-CB61-3142-2199-DDEA2FD483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8" name="Graphique 7">
            <a:extLst>
              <a:ext uri="{FF2B5EF4-FFF2-40B4-BE49-F238E27FC236}">
                <a16:creationId xmlns:a16="http://schemas.microsoft.com/office/drawing/2014/main" id="{59BD5C5E-FB1B-A32E-1927-AB6A3C9A6664}"/>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822738" y="196674"/>
            <a:ext cx="1062038" cy="904875"/>
          </a:xfrm>
          <a:prstGeom prst="rect">
            <a:avLst/>
          </a:prstGeom>
        </p:spPr>
      </p:pic>
      <p:pic>
        <p:nvPicPr>
          <p:cNvPr id="5" name="Image 4" descr="Une image contenant Police, Graphique, graphisme, capture d’écran&#10;&#10;Description générée automatiquement">
            <a:extLst>
              <a:ext uri="{FF2B5EF4-FFF2-40B4-BE49-F238E27FC236}">
                <a16:creationId xmlns:a16="http://schemas.microsoft.com/office/drawing/2014/main" id="{BEDCEE56-1BA9-8210-7BDF-2455F87929E9}"/>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799716" y="1147469"/>
            <a:ext cx="1169451" cy="227129"/>
          </a:xfrm>
          <a:prstGeom prst="rect">
            <a:avLst/>
          </a:prstGeom>
        </p:spPr>
      </p:pic>
      <p:sp>
        <p:nvSpPr>
          <p:cNvPr id="13" name="Espace réservé du numéro de diapositive 5">
            <a:extLst>
              <a:ext uri="{FF2B5EF4-FFF2-40B4-BE49-F238E27FC236}">
                <a16:creationId xmlns:a16="http://schemas.microsoft.com/office/drawing/2014/main" id="{FF269D62-771B-7FE2-A4A9-A0BD01CE4415}"/>
              </a:ext>
            </a:extLst>
          </p:cNvPr>
          <p:cNvSpPr txBox="1">
            <a:spLocks/>
          </p:cNvSpPr>
          <p:nvPr userDrawn="1"/>
        </p:nvSpPr>
        <p:spPr>
          <a:xfrm>
            <a:off x="8441357" y="6371457"/>
            <a:ext cx="227396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346296"/>
                </a:solidFill>
              </a:rPr>
              <a:t>@</a:t>
            </a:r>
            <a:r>
              <a:rPr lang="en-GB" b="1" dirty="0" err="1">
                <a:solidFill>
                  <a:srgbClr val="346296"/>
                </a:solidFill>
              </a:rPr>
              <a:t>PalmEmanuel</a:t>
            </a:r>
            <a:endParaRPr lang="en-GB" b="1" dirty="0">
              <a:solidFill>
                <a:srgbClr val="346296"/>
              </a:solidFill>
            </a:endParaRPr>
          </a:p>
        </p:txBody>
      </p:sp>
      <p:pic>
        <p:nvPicPr>
          <p:cNvPr id="14" name="Image 10" descr="Une image contenant capture d’écran, ligne, Graphique, Bleu électrique&#10;&#10;Description générée automatiquement">
            <a:extLst>
              <a:ext uri="{FF2B5EF4-FFF2-40B4-BE49-F238E27FC236}">
                <a16:creationId xmlns:a16="http://schemas.microsoft.com/office/drawing/2014/main" id="{AE54144B-F17F-37A7-CA4F-DA32A129AB33}"/>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7508234" y="6441419"/>
            <a:ext cx="248745" cy="254529"/>
          </a:xfrm>
          <a:prstGeom prst="rect">
            <a:avLst/>
          </a:prstGeom>
        </p:spPr>
      </p:pic>
      <p:pic>
        <p:nvPicPr>
          <p:cNvPr id="15" name="Graphic 56">
            <a:extLst>
              <a:ext uri="{FF2B5EF4-FFF2-40B4-BE49-F238E27FC236}">
                <a16:creationId xmlns:a16="http://schemas.microsoft.com/office/drawing/2014/main" id="{AE86CE22-1285-6246-E3F1-5933247D981C}"/>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7799236" y="6404088"/>
            <a:ext cx="327439" cy="320756"/>
          </a:xfrm>
          <a:prstGeom prst="rect">
            <a:avLst/>
          </a:prstGeom>
          <a:effectLst/>
        </p:spPr>
      </p:pic>
      <p:pic>
        <p:nvPicPr>
          <p:cNvPr id="16" name="Picture 15" descr="A blue and black logo&#10;&#10;Description automatically generated">
            <a:extLst>
              <a:ext uri="{FF2B5EF4-FFF2-40B4-BE49-F238E27FC236}">
                <a16:creationId xmlns:a16="http://schemas.microsoft.com/office/drawing/2014/main" id="{B4B1CC83-1002-8DCA-8808-8E73DF3F90F4}"/>
              </a:ext>
            </a:extLst>
          </p:cNvPr>
          <p:cNvPicPr>
            <a:picLocks noChangeAspect="1"/>
          </p:cNvPicPr>
          <p:nvPr userDrawn="1"/>
        </p:nvPicPr>
        <p:blipFill>
          <a:blip r:embed="rId19">
            <a:extLst>
              <a:ext uri="{BEBA8EAE-BF5A-486C-A8C5-ECC9F3942E4B}">
                <a14:imgProps xmlns:a14="http://schemas.microsoft.com/office/drawing/2010/main">
                  <a14:imgLayer r:embed="rId20">
                    <a14:imgEffect>
                      <a14:colorTemperature colorTemp="11500"/>
                    </a14:imgEffect>
                    <a14:imgEffect>
                      <a14:saturation sat="82000"/>
                    </a14:imgEffect>
                    <a14:imgEffect>
                      <a14:brightnessContrast bright="-5000" contrast="-1000"/>
                    </a14:imgEffect>
                  </a14:imgLayer>
                </a14:imgProps>
              </a:ext>
              <a:ext uri="{28A0092B-C50C-407E-A947-70E740481C1C}">
                <a14:useLocalDpi xmlns:a14="http://schemas.microsoft.com/office/drawing/2010/main" val="0"/>
              </a:ext>
            </a:extLst>
          </a:blip>
          <a:stretch>
            <a:fillRect/>
          </a:stretch>
        </p:blipFill>
        <p:spPr>
          <a:xfrm>
            <a:off x="8185558" y="6417149"/>
            <a:ext cx="299384" cy="299382"/>
          </a:xfrm>
          <a:prstGeom prst="rect">
            <a:avLst/>
          </a:prstGeom>
        </p:spPr>
      </p:pic>
      <p:pic>
        <p:nvPicPr>
          <p:cNvPr id="18" name="Picture 17" descr="A blue butterfly on a black background&#10;&#10;AI-generated content may be incorrect.">
            <a:extLst>
              <a:ext uri="{FF2B5EF4-FFF2-40B4-BE49-F238E27FC236}">
                <a16:creationId xmlns:a16="http://schemas.microsoft.com/office/drawing/2014/main" id="{167D21B8-391E-344F-EFDE-F1E7C83F2267}"/>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7101507" y="6417149"/>
            <a:ext cx="344286" cy="300336"/>
          </a:xfrm>
          <a:prstGeom prst="rect">
            <a:avLst/>
          </a:prstGeom>
        </p:spPr>
      </p:pic>
    </p:spTree>
    <p:extLst>
      <p:ext uri="{BB962C8B-B14F-4D97-AF65-F5344CB8AC3E}">
        <p14:creationId xmlns:p14="http://schemas.microsoft.com/office/powerpoint/2010/main" val="257769973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Lst>
  <p:txStyles>
    <p:titleStyle>
      <a:lvl1pPr algn="l" defTabSz="914400" rtl="0" eaLnBrk="1" latinLnBrk="0" hangingPunct="1">
        <a:lnSpc>
          <a:spcPct val="90000"/>
        </a:lnSpc>
        <a:spcBef>
          <a:spcPct val="0"/>
        </a:spcBef>
        <a:buNone/>
        <a:defRPr sz="5400" b="1" kern="1200">
          <a:solidFill>
            <a:srgbClr val="3B2B4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3200" kern="1200">
          <a:solidFill>
            <a:srgbClr val="346297"/>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8.xml"/><Relationship Id="rId5" Type="http://schemas.openxmlformats.org/officeDocument/2006/relationships/image" Target="../media/image19.sv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sv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4.svg"/><Relationship Id="rId7" Type="http://schemas.openxmlformats.org/officeDocument/2006/relationships/image" Target="../media/image19.svg"/><Relationship Id="rId2" Type="http://schemas.openxmlformats.org/officeDocument/2006/relationships/image" Target="../media/image23.png"/><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svg"/><Relationship Id="rId10" Type="http://schemas.openxmlformats.org/officeDocument/2006/relationships/image" Target="../media/image22.svg"/><Relationship Id="rId4" Type="http://schemas.openxmlformats.org/officeDocument/2006/relationships/image" Target="../media/image16.png"/><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4.svg"/><Relationship Id="rId7" Type="http://schemas.openxmlformats.org/officeDocument/2006/relationships/image" Target="../media/image19.svg"/><Relationship Id="rId2" Type="http://schemas.openxmlformats.org/officeDocument/2006/relationships/image" Target="../media/image23.png"/><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svg"/><Relationship Id="rId10" Type="http://schemas.openxmlformats.org/officeDocument/2006/relationships/image" Target="../media/image22.svg"/><Relationship Id="rId4" Type="http://schemas.openxmlformats.org/officeDocument/2006/relationships/image" Target="../media/image16.png"/><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marketplace/actions/upload-a-build-artifact" TargetMode="Externa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14.jpg"/><Relationship Id="rId7" Type="http://schemas.openxmlformats.org/officeDocument/2006/relationships/image" Target="../media/image130.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customXml" Target="../ink/ink1.xml"/><Relationship Id="rId4" Type="http://schemas.openxmlformats.org/officeDocument/2006/relationships/image" Target="../media/image15.png"/><Relationship Id="rId9" Type="http://schemas.openxmlformats.org/officeDocument/2006/relationships/image" Target="../media/image140.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13D084F-E8FE-14E3-7A60-1AB8B95A44C2}"/>
              </a:ext>
            </a:extLst>
          </p:cNvPr>
          <p:cNvSpPr txBox="1"/>
          <p:nvPr/>
        </p:nvSpPr>
        <p:spPr>
          <a:xfrm>
            <a:off x="1046162" y="1057275"/>
            <a:ext cx="4892675" cy="5626605"/>
          </a:xfrm>
          <a:prstGeom prst="rect">
            <a:avLst/>
          </a:prstGeom>
          <a:noFill/>
        </p:spPr>
        <p:txBody>
          <a:bodyPr wrap="square" rtlCol="0">
            <a:spAutoFit/>
          </a:bodyPr>
          <a:lstStyle/>
          <a:p>
            <a:pPr>
              <a:lnSpc>
                <a:spcPct val="110000"/>
              </a:lnSpc>
            </a:pPr>
            <a:r>
              <a:rPr lang="en-US" sz="1600" dirty="0"/>
              <a:t>Dear Speaker, we are thrilled and honored to have you with us in Malmö in 2025. Take your time and read this before you prepare your session. </a:t>
            </a:r>
          </a:p>
          <a:p>
            <a:pPr>
              <a:lnSpc>
                <a:spcPct val="110000"/>
              </a:lnSpc>
            </a:pPr>
            <a:endParaRPr lang="en-US" sz="1600" dirty="0"/>
          </a:p>
          <a:p>
            <a:pPr>
              <a:lnSpc>
                <a:spcPct val="110000"/>
              </a:lnSpc>
              <a:spcAft>
                <a:spcPts val="1000"/>
              </a:spcAft>
            </a:pPr>
            <a:r>
              <a:rPr lang="en-US" sz="1600" dirty="0"/>
              <a:t>Since most of you have been with us before, you will already know a lot about </a:t>
            </a:r>
            <a:r>
              <a:rPr lang="en-US" sz="1600" dirty="0" err="1"/>
              <a:t>PSConfEU</a:t>
            </a:r>
            <a:r>
              <a:rPr lang="en-US" sz="1600" dirty="0"/>
              <a:t>. You know that we try to capture all sessions carefully and publish your work on YouTube. </a:t>
            </a:r>
            <a:r>
              <a:rPr lang="en-US" sz="1600" b="1" u="sng" dirty="0"/>
              <a:t>There are a few easily avoidable stumbling blocks that we would like to draw your attention to: </a:t>
            </a:r>
          </a:p>
          <a:p>
            <a:pPr marL="285750" indent="-285750">
              <a:lnSpc>
                <a:spcPct val="110000"/>
              </a:lnSpc>
              <a:buClr>
                <a:srgbClr val="C00000"/>
              </a:buClr>
              <a:buFont typeface="Arial" panose="020B0604020202020204" pitchFamily="34" charset="0"/>
              <a:buChar char="•"/>
            </a:pPr>
            <a:r>
              <a:rPr lang="en-US" sz="1600" dirty="0"/>
              <a:t>Your screen resolution should be</a:t>
            </a:r>
            <a:br>
              <a:rPr lang="en-US" sz="1600" dirty="0"/>
            </a:br>
            <a:r>
              <a:rPr lang="en-US" sz="1600" dirty="0"/>
              <a:t>1920x1080 </a:t>
            </a:r>
            <a:r>
              <a:rPr lang="en-US" sz="1600" dirty="0" err="1"/>
              <a:t>px</a:t>
            </a:r>
            <a:r>
              <a:rPr lang="en-US" sz="1600" dirty="0"/>
              <a:t> (</a:t>
            </a:r>
            <a:r>
              <a:rPr lang="en-US" sz="1600" dirty="0" err="1"/>
              <a:t>FullHD</a:t>
            </a:r>
            <a:r>
              <a:rPr lang="en-US" sz="1600" dirty="0"/>
              <a:t>)</a:t>
            </a:r>
          </a:p>
          <a:p>
            <a:pPr marL="285750" indent="-285750">
              <a:lnSpc>
                <a:spcPct val="110000"/>
              </a:lnSpc>
              <a:buClr>
                <a:srgbClr val="C00000"/>
              </a:buClr>
              <a:buFont typeface="Arial" panose="020B0604020202020204" pitchFamily="34" charset="0"/>
              <a:buChar char="•"/>
            </a:pPr>
            <a:r>
              <a:rPr lang="en-US" sz="1600" dirty="0"/>
              <a:t>You should provide a full size HDMI socket</a:t>
            </a:r>
          </a:p>
          <a:p>
            <a:pPr marL="285750" indent="-285750">
              <a:lnSpc>
                <a:spcPct val="110000"/>
              </a:lnSpc>
              <a:buClr>
                <a:srgbClr val="C00000"/>
              </a:buClr>
              <a:buFont typeface="Arial" panose="020B0604020202020204" pitchFamily="34" charset="0"/>
              <a:buChar char="•"/>
            </a:pPr>
            <a:r>
              <a:rPr lang="en-US" sz="1600" dirty="0"/>
              <a:t>Mirror your screen</a:t>
            </a:r>
          </a:p>
          <a:p>
            <a:pPr marL="285750" indent="-285750">
              <a:lnSpc>
                <a:spcPct val="110000"/>
              </a:lnSpc>
              <a:buClr>
                <a:srgbClr val="C00000"/>
              </a:buClr>
              <a:buFont typeface="Arial" panose="020B0604020202020204" pitchFamily="34" charset="0"/>
              <a:buChar char="•"/>
            </a:pPr>
            <a:r>
              <a:rPr lang="en-US" sz="1600" dirty="0"/>
              <a:t>Disable "Presenter View" in PowerPoint</a:t>
            </a:r>
          </a:p>
          <a:p>
            <a:pPr marL="285750" indent="-285750">
              <a:lnSpc>
                <a:spcPct val="110000"/>
              </a:lnSpc>
              <a:buClr>
                <a:srgbClr val="C00000"/>
              </a:buClr>
              <a:buFont typeface="Arial" panose="020B0604020202020204" pitchFamily="34" charset="0"/>
              <a:buChar char="•"/>
            </a:pPr>
            <a:r>
              <a:rPr lang="en-US" sz="1600" dirty="0"/>
              <a:t>Using MAC or Surface book? </a:t>
            </a:r>
            <a:br>
              <a:rPr lang="en-US" sz="1600" dirty="0"/>
            </a:br>
            <a:r>
              <a:rPr lang="en-US" sz="1600" dirty="0"/>
              <a:t>Be aware of HDCP!</a:t>
            </a:r>
          </a:p>
          <a:p>
            <a:pPr marL="285750" indent="-285750">
              <a:lnSpc>
                <a:spcPct val="110000"/>
              </a:lnSpc>
              <a:buClr>
                <a:srgbClr val="C00000"/>
              </a:buClr>
              <a:buFont typeface="Arial" panose="020B0604020202020204" pitchFamily="34" charset="0"/>
              <a:buChar char="•"/>
            </a:pPr>
            <a:r>
              <a:rPr lang="en-US" sz="1600" dirty="0"/>
              <a:t>Disable </a:t>
            </a:r>
            <a:r>
              <a:rPr lang="en-US" sz="1600"/>
              <a:t>the ‘Night Light Mode’</a:t>
            </a:r>
            <a:endParaRPr lang="en-US" sz="1600" dirty="0"/>
          </a:p>
          <a:p>
            <a:pPr marL="285750" indent="-285750">
              <a:lnSpc>
                <a:spcPct val="110000"/>
              </a:lnSpc>
              <a:buFont typeface="Arial" panose="020B0604020202020204" pitchFamily="34" charset="0"/>
              <a:buChar char="•"/>
            </a:pPr>
            <a:endParaRPr lang="en-US" sz="1600" dirty="0"/>
          </a:p>
          <a:p>
            <a:pPr>
              <a:lnSpc>
                <a:spcPct val="110000"/>
              </a:lnSpc>
            </a:pPr>
            <a:endParaRPr lang="en-US" sz="1600" dirty="0"/>
          </a:p>
        </p:txBody>
      </p:sp>
      <p:sp>
        <p:nvSpPr>
          <p:cNvPr id="4" name="Rechteck 3">
            <a:extLst>
              <a:ext uri="{FF2B5EF4-FFF2-40B4-BE49-F238E27FC236}">
                <a16:creationId xmlns:a16="http://schemas.microsoft.com/office/drawing/2014/main" id="{CBA44082-0847-F389-B219-CBA49C7725C2}"/>
              </a:ext>
            </a:extLst>
          </p:cNvPr>
          <p:cNvSpPr/>
          <p:nvPr/>
        </p:nvSpPr>
        <p:spPr>
          <a:xfrm>
            <a:off x="0" y="0"/>
            <a:ext cx="889000" cy="685800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4400">
                <a:latin typeface="Calibri" panose="020F0502020204030204" pitchFamily="34" charset="0"/>
                <a:ea typeface="Calibri" panose="020F0502020204030204" pitchFamily="34" charset="0"/>
                <a:cs typeface="Calibri" panose="020F0502020204030204" pitchFamily="34" charset="0"/>
              </a:rPr>
              <a:t>BURN AFTER READING</a:t>
            </a:r>
            <a:endParaRPr lang="en-DE" sz="4400">
              <a:latin typeface="Calibri" panose="020F0502020204030204" pitchFamily="34" charset="0"/>
              <a:ea typeface="Calibri" panose="020F0502020204030204" pitchFamily="34" charset="0"/>
              <a:cs typeface="Calibri" panose="020F0502020204030204" pitchFamily="34" charset="0"/>
            </a:endParaRPr>
          </a:p>
        </p:txBody>
      </p:sp>
      <p:sp>
        <p:nvSpPr>
          <p:cNvPr id="2" name="Textfeld 1">
            <a:extLst>
              <a:ext uri="{FF2B5EF4-FFF2-40B4-BE49-F238E27FC236}">
                <a16:creationId xmlns:a16="http://schemas.microsoft.com/office/drawing/2014/main" id="{A196BBFD-A430-8F6F-DBB7-52C55DB3DA2F}"/>
              </a:ext>
            </a:extLst>
          </p:cNvPr>
          <p:cNvSpPr txBox="1"/>
          <p:nvPr/>
        </p:nvSpPr>
        <p:spPr>
          <a:xfrm>
            <a:off x="5938836" y="663834"/>
            <a:ext cx="5972175" cy="6000040"/>
          </a:xfrm>
          <a:prstGeom prst="rect">
            <a:avLst/>
          </a:prstGeom>
          <a:noFill/>
        </p:spPr>
        <p:txBody>
          <a:bodyPr wrap="square" rtlCol="0">
            <a:spAutoFit/>
          </a:bodyPr>
          <a:lstStyle/>
          <a:p>
            <a:pPr>
              <a:lnSpc>
                <a:spcPct val="110000"/>
              </a:lnSpc>
              <a:spcAft>
                <a:spcPts val="800"/>
              </a:spcAft>
            </a:pPr>
            <a:r>
              <a:rPr lang="en-US" sz="1600" b="1" dirty="0" err="1">
                <a:highlight>
                  <a:srgbClr val="00FF00"/>
                </a:highlight>
              </a:rPr>
              <a:t>about_SlideDeck</a:t>
            </a:r>
            <a:endParaRPr lang="en-US" sz="1600" b="1" dirty="0">
              <a:highlight>
                <a:srgbClr val="00FF00"/>
              </a:highlight>
            </a:endParaRPr>
          </a:p>
          <a:p>
            <a:pPr>
              <a:lnSpc>
                <a:spcPct val="110000"/>
              </a:lnSpc>
            </a:pPr>
            <a:r>
              <a:rPr lang="en-US" sz="1600" dirty="0"/>
              <a:t>The actual presentation starts with slide 6 ("Session title"). The first five slides have a purely </a:t>
            </a:r>
            <a:r>
              <a:rPr lang="en-US" sz="1600" dirty="0" err="1"/>
              <a:t>organisational</a:t>
            </a:r>
            <a:r>
              <a:rPr lang="en-US" sz="1600" dirty="0"/>
              <a:t> purpose. During the break before your session, you should start the presentation with slide 2 ("Next up"), so that the audience knows that they are in the right room. It's fine if you start chatting with the audience during this break, </a:t>
            </a:r>
            <a:r>
              <a:rPr lang="en-US" sz="1600" b="1" dirty="0"/>
              <a:t>but</a:t>
            </a:r>
            <a:r>
              <a:rPr lang="en-US" sz="1600" dirty="0"/>
              <a:t> </a:t>
            </a:r>
            <a:r>
              <a:rPr lang="en-US" sz="1600" b="1" dirty="0"/>
              <a:t>we need a precise starting point for your presentation </a:t>
            </a:r>
            <a:r>
              <a:rPr lang="en-US" sz="1600" dirty="0"/>
              <a:t>in terms of editing your video. That means: </a:t>
            </a:r>
          </a:p>
          <a:p>
            <a:pPr>
              <a:lnSpc>
                <a:spcPct val="110000"/>
              </a:lnSpc>
            </a:pPr>
            <a:r>
              <a:rPr lang="en-US" sz="1600" dirty="0"/>
              <a:t>The recording of your presentation will start after the countdown. </a:t>
            </a:r>
            <a:r>
              <a:rPr lang="en-US" sz="1600" b="1" dirty="0"/>
              <a:t>Please  (RE)START talking after the countdown</a:t>
            </a:r>
            <a:r>
              <a:rPr lang="en-US" sz="1600" dirty="0"/>
              <a:t>, not during it! Otherwise your recording will start with a half sentence.  </a:t>
            </a:r>
          </a:p>
          <a:p>
            <a:pPr>
              <a:lnSpc>
                <a:spcPct val="110000"/>
              </a:lnSpc>
            </a:pPr>
            <a:r>
              <a:rPr lang="en-US" sz="1600" dirty="0"/>
              <a:t>It is not necessary to explicitly signal to the PA operator, this is your signal! </a:t>
            </a:r>
          </a:p>
          <a:p>
            <a:pPr>
              <a:lnSpc>
                <a:spcPct val="110000"/>
              </a:lnSpc>
            </a:pPr>
            <a:endParaRPr lang="en-US" sz="1600" dirty="0"/>
          </a:p>
          <a:p>
            <a:pPr>
              <a:lnSpc>
                <a:spcPct val="110000"/>
              </a:lnSpc>
            </a:pPr>
            <a:r>
              <a:rPr lang="en-US" sz="1600" dirty="0"/>
              <a:t>Finally, do you have to use this slide deck? </a:t>
            </a:r>
            <a:br>
              <a:rPr lang="en-US" sz="1600" dirty="0"/>
            </a:br>
            <a:r>
              <a:rPr lang="en-US" sz="1600" dirty="0"/>
              <a:t>No, you are free to present the way you like it. But you are asked </a:t>
            </a:r>
            <a:br>
              <a:rPr lang="en-US" sz="1600" dirty="0"/>
            </a:br>
            <a:r>
              <a:rPr lang="en-US" sz="1600" dirty="0"/>
              <a:t>to use the intro slides: countdown, session title, sponsor slide.</a:t>
            </a:r>
            <a:br>
              <a:rPr lang="en-US" sz="1600" dirty="0"/>
            </a:br>
            <a:r>
              <a:rPr lang="en-US" sz="1600" dirty="0"/>
              <a:t>Beyond that, use what is good for the cause – from no slides to sketches from your children, from </a:t>
            </a:r>
            <a:r>
              <a:rPr lang="en-US" sz="1600" dirty="0" err="1"/>
              <a:t>Jupyter</a:t>
            </a:r>
            <a:r>
              <a:rPr lang="en-US" sz="1600" dirty="0"/>
              <a:t> to $</a:t>
            </a:r>
            <a:r>
              <a:rPr lang="en-US" sz="1600" dirty="0" err="1"/>
              <a:t>youNameIt</a:t>
            </a:r>
            <a:r>
              <a:rPr lang="en-US" sz="1600" dirty="0"/>
              <a:t>. </a:t>
            </a:r>
          </a:p>
          <a:p>
            <a:pPr>
              <a:lnSpc>
                <a:spcPct val="110000"/>
              </a:lnSpc>
              <a:spcAft>
                <a:spcPts val="1000"/>
              </a:spcAft>
            </a:pPr>
            <a:r>
              <a:rPr lang="en-US" sz="1600" dirty="0"/>
              <a:t>You will find additional information in the notes below.</a:t>
            </a:r>
          </a:p>
          <a:p>
            <a:pPr>
              <a:lnSpc>
                <a:spcPct val="110000"/>
              </a:lnSpc>
            </a:pPr>
            <a:r>
              <a:rPr lang="en-US" sz="1600" i="1" dirty="0"/>
              <a:t>Sincerely, your hosts!</a:t>
            </a:r>
          </a:p>
        </p:txBody>
      </p:sp>
      <p:sp>
        <p:nvSpPr>
          <p:cNvPr id="5" name="Titel 4">
            <a:extLst>
              <a:ext uri="{FF2B5EF4-FFF2-40B4-BE49-F238E27FC236}">
                <a16:creationId xmlns:a16="http://schemas.microsoft.com/office/drawing/2014/main" id="{E2CFEAF8-3999-F242-E154-0BD39B8675DC}"/>
              </a:ext>
            </a:extLst>
          </p:cNvPr>
          <p:cNvSpPr>
            <a:spLocks noGrp="1"/>
          </p:cNvSpPr>
          <p:nvPr>
            <p:ph type="title" idx="4294967295"/>
          </p:nvPr>
        </p:nvSpPr>
        <p:spPr>
          <a:xfrm>
            <a:off x="1046161" y="66675"/>
            <a:ext cx="4892675" cy="662782"/>
          </a:xfrm>
          <a:prstGeom prst="rect">
            <a:avLst/>
          </a:prstGeom>
        </p:spPr>
        <p:txBody>
          <a:bodyPr/>
          <a:lstStyle/>
          <a:p>
            <a:r>
              <a:rPr lang="en-DE" sz="4200">
                <a:latin typeface="Calibri" panose="020F0502020204030204" pitchFamily="34" charset="0"/>
                <a:ea typeface="Calibri" panose="020F0502020204030204" pitchFamily="34" charset="0"/>
                <a:cs typeface="Calibri" panose="020F0502020204030204" pitchFamily="34" charset="0"/>
              </a:rPr>
              <a:t>R</a:t>
            </a:r>
            <a:r>
              <a:rPr lang="en-US" sz="4200">
                <a:latin typeface="Calibri" panose="020F0502020204030204" pitchFamily="34" charset="0"/>
                <a:ea typeface="Calibri" panose="020F0502020204030204" pitchFamily="34" charset="0"/>
                <a:cs typeface="Calibri" panose="020F0502020204030204" pitchFamily="34" charset="0"/>
              </a:rPr>
              <a:t>EADME</a:t>
            </a:r>
            <a:endParaRPr lang="en-DE" sz="420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310957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9F4E03-BD03-928F-A9DB-181E91649780}"/>
              </a:ext>
            </a:extLst>
          </p:cNvPr>
          <p:cNvSpPr>
            <a:spLocks noGrp="1"/>
          </p:cNvSpPr>
          <p:nvPr>
            <p:ph type="title"/>
          </p:nvPr>
        </p:nvSpPr>
        <p:spPr/>
        <p:txBody>
          <a:bodyPr/>
          <a:lstStyle/>
          <a:p>
            <a:r>
              <a:rPr lang="en-US" dirty="0"/>
              <a:t>Agenda</a:t>
            </a:r>
          </a:p>
        </p:txBody>
      </p:sp>
      <p:sp>
        <p:nvSpPr>
          <p:cNvPr id="5" name="Content Placeholder 4">
            <a:extLst>
              <a:ext uri="{FF2B5EF4-FFF2-40B4-BE49-F238E27FC236}">
                <a16:creationId xmlns:a16="http://schemas.microsoft.com/office/drawing/2014/main" id="{A77457A6-582B-EE46-3A11-26018135B861}"/>
              </a:ext>
            </a:extLst>
          </p:cNvPr>
          <p:cNvSpPr>
            <a:spLocks noGrp="1"/>
          </p:cNvSpPr>
          <p:nvPr>
            <p:ph idx="1"/>
          </p:nvPr>
        </p:nvSpPr>
        <p:spPr/>
        <p:txBody>
          <a:bodyPr>
            <a:normAutofit/>
          </a:bodyPr>
          <a:lstStyle/>
          <a:p>
            <a:r>
              <a:rPr lang="en-US" dirty="0"/>
              <a:t>GitHub Actions &amp; Workflows</a:t>
            </a:r>
          </a:p>
          <a:p>
            <a:r>
              <a:rPr lang="en-US" dirty="0"/>
              <a:t>GitHub Apps</a:t>
            </a:r>
          </a:p>
          <a:p>
            <a:pPr lvl="1"/>
            <a:r>
              <a:rPr lang="en-US" dirty="0"/>
              <a:t>Tokens</a:t>
            </a:r>
          </a:p>
          <a:p>
            <a:r>
              <a:rPr lang="en-US" dirty="0"/>
              <a:t>Tips &amp; Tooling</a:t>
            </a:r>
          </a:p>
          <a:p>
            <a:r>
              <a:rPr lang="en-US" dirty="0"/>
              <a:t>Live coding!</a:t>
            </a:r>
          </a:p>
          <a:p>
            <a:endParaRPr lang="en-US" dirty="0"/>
          </a:p>
          <a:p>
            <a:pPr marL="0" indent="0">
              <a:buNone/>
            </a:pPr>
            <a:r>
              <a:rPr lang="en-US" b="1" i="1" u="sng" dirty="0"/>
              <a:t>Not covering all the basics, feel free to ask questions!</a:t>
            </a:r>
          </a:p>
          <a:p>
            <a:endParaRPr lang="en-US" dirty="0"/>
          </a:p>
        </p:txBody>
      </p:sp>
    </p:spTree>
    <p:extLst>
      <p:ext uri="{BB962C8B-B14F-4D97-AF65-F5344CB8AC3E}">
        <p14:creationId xmlns:p14="http://schemas.microsoft.com/office/powerpoint/2010/main" val="1477770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9" presetClass="emph" presetSubtype="0" grpId="1" nodeType="withEffect">
                                  <p:stCondLst>
                                    <p:cond delay="0"/>
                                  </p:stCondLst>
                                  <p:childTnLst>
                                    <p:set>
                                      <p:cBhvr>
                                        <p:cTn id="14" dur="indefinite"/>
                                        <p:tgtEl>
                                          <p:spTgt spid="5">
                                            <p:txEl>
                                              <p:pRg st="0" end="0"/>
                                            </p:txEl>
                                          </p:spTgt>
                                        </p:tgtEl>
                                        <p:attrNameLst>
                                          <p:attrName>style.opacity</p:attrName>
                                        </p:attrNameLst>
                                      </p:cBhvr>
                                      <p:to>
                                        <p:strVal val="0.5"/>
                                      </p:to>
                                    </p:set>
                                    <p:animEffect filter="image" prLst="opacity: 0.5">
                                      <p:cBhvr rctx="IE">
                                        <p:cTn id="15" dur="indefinite"/>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fade">
                                      <p:cBhvr>
                                        <p:cTn id="25" dur="500"/>
                                        <p:tgtEl>
                                          <p:spTgt spid="5">
                                            <p:txEl>
                                              <p:pRg st="3" end="3"/>
                                            </p:txEl>
                                          </p:spTgt>
                                        </p:tgtEl>
                                      </p:cBhvr>
                                    </p:animEffect>
                                  </p:childTnLst>
                                </p:cTn>
                              </p:par>
                              <p:par>
                                <p:cTn id="26" presetID="9" presetClass="emph" presetSubtype="0" grpId="1" nodeType="withEffect">
                                  <p:stCondLst>
                                    <p:cond delay="0"/>
                                  </p:stCondLst>
                                  <p:childTnLst>
                                    <p:set>
                                      <p:cBhvr>
                                        <p:cTn id="27" dur="indefinite"/>
                                        <p:tgtEl>
                                          <p:spTgt spid="5">
                                            <p:txEl>
                                              <p:pRg st="1" end="1"/>
                                            </p:txEl>
                                          </p:spTgt>
                                        </p:tgtEl>
                                        <p:attrNameLst>
                                          <p:attrName>style.opacity</p:attrName>
                                        </p:attrNameLst>
                                      </p:cBhvr>
                                      <p:to>
                                        <p:strVal val="0.5"/>
                                      </p:to>
                                    </p:set>
                                    <p:animEffect filter="image" prLst="opacity: 0.5">
                                      <p:cBhvr rctx="IE">
                                        <p:cTn id="28" dur="indefinite"/>
                                        <p:tgtEl>
                                          <p:spTgt spid="5">
                                            <p:txEl>
                                              <p:pRg st="1" end="1"/>
                                            </p:txEl>
                                          </p:spTgt>
                                        </p:tgtEl>
                                      </p:cBhvr>
                                    </p:animEffect>
                                  </p:childTnLst>
                                </p:cTn>
                              </p:par>
                              <p:par>
                                <p:cTn id="29" presetID="9" presetClass="emph" presetSubtype="0" grpId="1" nodeType="withEffect">
                                  <p:stCondLst>
                                    <p:cond delay="0"/>
                                  </p:stCondLst>
                                  <p:childTnLst>
                                    <p:set>
                                      <p:cBhvr>
                                        <p:cTn id="30" dur="indefinite"/>
                                        <p:tgtEl>
                                          <p:spTgt spid="5">
                                            <p:txEl>
                                              <p:pRg st="2" end="2"/>
                                            </p:txEl>
                                          </p:spTgt>
                                        </p:tgtEl>
                                        <p:attrNameLst>
                                          <p:attrName>style.opacity</p:attrName>
                                        </p:attrNameLst>
                                      </p:cBhvr>
                                      <p:to>
                                        <p:strVal val="0.5"/>
                                      </p:to>
                                    </p:set>
                                    <p:animEffect filter="image" prLst="opacity: 0.5">
                                      <p:cBhvr rctx="IE">
                                        <p:cTn id="31" dur="indefinite"/>
                                        <p:tgtEl>
                                          <p:spTgt spid="5">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xEl>
                                              <p:pRg st="4" end="4"/>
                                            </p:txEl>
                                          </p:spTgt>
                                        </p:tgtEl>
                                        <p:attrNameLst>
                                          <p:attrName>style.visibility</p:attrName>
                                        </p:attrNameLst>
                                      </p:cBhvr>
                                      <p:to>
                                        <p:strVal val="visible"/>
                                      </p:to>
                                    </p:set>
                                    <p:animEffect transition="in" filter="fade">
                                      <p:cBhvr>
                                        <p:cTn id="36" dur="500"/>
                                        <p:tgtEl>
                                          <p:spTgt spid="5">
                                            <p:txEl>
                                              <p:pRg st="4" end="4"/>
                                            </p:txEl>
                                          </p:spTgt>
                                        </p:tgtEl>
                                      </p:cBhvr>
                                    </p:animEffect>
                                  </p:childTnLst>
                                </p:cTn>
                              </p:par>
                              <p:par>
                                <p:cTn id="37" presetID="9" presetClass="emph" presetSubtype="0" grpId="1" nodeType="withEffect">
                                  <p:stCondLst>
                                    <p:cond delay="0"/>
                                  </p:stCondLst>
                                  <p:childTnLst>
                                    <p:set>
                                      <p:cBhvr>
                                        <p:cTn id="38" dur="indefinite"/>
                                        <p:tgtEl>
                                          <p:spTgt spid="5">
                                            <p:txEl>
                                              <p:pRg st="3" end="3"/>
                                            </p:txEl>
                                          </p:spTgt>
                                        </p:tgtEl>
                                        <p:attrNameLst>
                                          <p:attrName>style.opacity</p:attrName>
                                        </p:attrNameLst>
                                      </p:cBhvr>
                                      <p:to>
                                        <p:strVal val="0.5"/>
                                      </p:to>
                                    </p:set>
                                    <p:animEffect filter="image" prLst="opacity: 0.5">
                                      <p:cBhvr rctx="IE">
                                        <p:cTn id="39" dur="indefinite"/>
                                        <p:tgtEl>
                                          <p:spTgt spid="5">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
                                            <p:txEl>
                                              <p:pRg st="6" end="6"/>
                                            </p:txEl>
                                          </p:spTgt>
                                        </p:tgtEl>
                                        <p:attrNameLst>
                                          <p:attrName>style.visibility</p:attrName>
                                        </p:attrNameLst>
                                      </p:cBhvr>
                                      <p:to>
                                        <p:strVal val="visible"/>
                                      </p:to>
                                    </p:set>
                                    <p:animEffect transition="in" filter="fade">
                                      <p:cBhvr>
                                        <p:cTn id="44" dur="500"/>
                                        <p:tgtEl>
                                          <p:spTgt spid="5">
                                            <p:txEl>
                                              <p:pRg st="6" end="6"/>
                                            </p:txEl>
                                          </p:spTgt>
                                        </p:tgtEl>
                                      </p:cBhvr>
                                    </p:animEffect>
                                  </p:childTnLst>
                                </p:cTn>
                              </p:par>
                              <p:par>
                                <p:cTn id="45" presetID="9" presetClass="emph" presetSubtype="0" grpId="1" nodeType="withEffect">
                                  <p:stCondLst>
                                    <p:cond delay="0"/>
                                  </p:stCondLst>
                                  <p:childTnLst>
                                    <p:set>
                                      <p:cBhvr>
                                        <p:cTn id="46" dur="indefinite"/>
                                        <p:tgtEl>
                                          <p:spTgt spid="5">
                                            <p:txEl>
                                              <p:pRg st="4" end="4"/>
                                            </p:txEl>
                                          </p:spTgt>
                                        </p:tgtEl>
                                        <p:attrNameLst>
                                          <p:attrName>style.opacity</p:attrName>
                                        </p:attrNameLst>
                                      </p:cBhvr>
                                      <p:to>
                                        <p:strVal val="0.5"/>
                                      </p:to>
                                    </p:set>
                                    <p:animEffect filter="image" prLst="opacity: 0.5">
                                      <p:cBhvr rctx="IE">
                                        <p:cTn id="47" dur="indefinite"/>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5" grpId="1"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EB572-3ACB-3E84-8244-7D0304D0B100}"/>
              </a:ext>
            </a:extLst>
          </p:cNvPr>
          <p:cNvSpPr>
            <a:spLocks noGrp="1"/>
          </p:cNvSpPr>
          <p:nvPr>
            <p:ph type="title"/>
          </p:nvPr>
        </p:nvSpPr>
        <p:spPr/>
        <p:txBody>
          <a:bodyPr/>
          <a:lstStyle/>
          <a:p>
            <a:r>
              <a:rPr lang="en-US" dirty="0"/>
              <a:t>What are we creating today?</a:t>
            </a:r>
          </a:p>
        </p:txBody>
      </p:sp>
      <p:grpSp>
        <p:nvGrpSpPr>
          <p:cNvPr id="16" name="Group 15">
            <a:extLst>
              <a:ext uri="{FF2B5EF4-FFF2-40B4-BE49-F238E27FC236}">
                <a16:creationId xmlns:a16="http://schemas.microsoft.com/office/drawing/2014/main" id="{5AFFBD2E-353D-9F47-95AF-49A11725A7B1}"/>
              </a:ext>
            </a:extLst>
          </p:cNvPr>
          <p:cNvGrpSpPr/>
          <p:nvPr/>
        </p:nvGrpSpPr>
        <p:grpSpPr>
          <a:xfrm>
            <a:off x="2961644" y="2625969"/>
            <a:ext cx="2743196" cy="1728736"/>
            <a:chOff x="762004" y="2625969"/>
            <a:chExt cx="2743196" cy="1728736"/>
          </a:xfrm>
        </p:grpSpPr>
        <p:pic>
          <p:nvPicPr>
            <p:cNvPr id="13" name="Graphic 12">
              <a:extLst>
                <a:ext uri="{FF2B5EF4-FFF2-40B4-BE49-F238E27FC236}">
                  <a16:creationId xmlns:a16="http://schemas.microsoft.com/office/drawing/2014/main" id="{A04433DD-7BD1-01EC-7F01-D90A337C3B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9104" y="2625969"/>
              <a:ext cx="1248997" cy="1248997"/>
            </a:xfrm>
            <a:prstGeom prst="rect">
              <a:avLst/>
            </a:prstGeom>
          </p:spPr>
        </p:pic>
        <p:sp>
          <p:nvSpPr>
            <p:cNvPr id="15" name="TextBox 14">
              <a:extLst>
                <a:ext uri="{FF2B5EF4-FFF2-40B4-BE49-F238E27FC236}">
                  <a16:creationId xmlns:a16="http://schemas.microsoft.com/office/drawing/2014/main" id="{D63CEF1B-E46D-F0A4-278C-AD525798267F}"/>
                </a:ext>
              </a:extLst>
            </p:cNvPr>
            <p:cNvSpPr txBox="1"/>
            <p:nvPr/>
          </p:nvSpPr>
          <p:spPr>
            <a:xfrm>
              <a:off x="762004" y="3893040"/>
              <a:ext cx="2743196" cy="461665"/>
            </a:xfrm>
            <a:prstGeom prst="rect">
              <a:avLst/>
            </a:prstGeom>
            <a:noFill/>
          </p:spPr>
          <p:txBody>
            <a:bodyPr wrap="square" rtlCol="0">
              <a:spAutoFit/>
            </a:bodyPr>
            <a:lstStyle/>
            <a:p>
              <a:pPr algn="ctr"/>
              <a:r>
                <a:rPr lang="en-US" sz="2400" dirty="0"/>
                <a:t>PSConfEU2025-Core</a:t>
              </a:r>
            </a:p>
          </p:txBody>
        </p:sp>
      </p:grpSp>
      <p:grpSp>
        <p:nvGrpSpPr>
          <p:cNvPr id="23" name="Group 22">
            <a:extLst>
              <a:ext uri="{FF2B5EF4-FFF2-40B4-BE49-F238E27FC236}">
                <a16:creationId xmlns:a16="http://schemas.microsoft.com/office/drawing/2014/main" id="{139717DF-84DB-430F-4AE4-A6F34ADE3564}"/>
              </a:ext>
            </a:extLst>
          </p:cNvPr>
          <p:cNvGrpSpPr/>
          <p:nvPr/>
        </p:nvGrpSpPr>
        <p:grpSpPr>
          <a:xfrm>
            <a:off x="6095999" y="2391994"/>
            <a:ext cx="3470034" cy="1962711"/>
            <a:chOff x="8323381" y="2391994"/>
            <a:chExt cx="3470034" cy="1962711"/>
          </a:xfrm>
        </p:grpSpPr>
        <p:pic>
          <p:nvPicPr>
            <p:cNvPr id="18" name="Graphic 17">
              <a:extLst>
                <a:ext uri="{FF2B5EF4-FFF2-40B4-BE49-F238E27FC236}">
                  <a16:creationId xmlns:a16="http://schemas.microsoft.com/office/drawing/2014/main" id="{51E9A515-D0A0-0FE0-CC54-B73E1E3F09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84340" y="2391994"/>
              <a:ext cx="561243" cy="561243"/>
            </a:xfrm>
            <a:prstGeom prst="rect">
              <a:avLst/>
            </a:prstGeom>
          </p:spPr>
        </p:pic>
        <p:grpSp>
          <p:nvGrpSpPr>
            <p:cNvPr id="19" name="Group 18">
              <a:extLst>
                <a:ext uri="{FF2B5EF4-FFF2-40B4-BE49-F238E27FC236}">
                  <a16:creationId xmlns:a16="http://schemas.microsoft.com/office/drawing/2014/main" id="{3C8A6DB5-D169-27D0-C043-44D6203D8149}"/>
                </a:ext>
              </a:extLst>
            </p:cNvPr>
            <p:cNvGrpSpPr/>
            <p:nvPr/>
          </p:nvGrpSpPr>
          <p:grpSpPr>
            <a:xfrm>
              <a:off x="8323381" y="2625969"/>
              <a:ext cx="3470034" cy="1728736"/>
              <a:chOff x="398585" y="2625969"/>
              <a:chExt cx="3470034" cy="1728736"/>
            </a:xfrm>
          </p:grpSpPr>
          <p:pic>
            <p:nvPicPr>
              <p:cNvPr id="20" name="Graphic 19">
                <a:extLst>
                  <a:ext uri="{FF2B5EF4-FFF2-40B4-BE49-F238E27FC236}">
                    <a16:creationId xmlns:a16="http://schemas.microsoft.com/office/drawing/2014/main" id="{4B74E1BB-97E5-DC41-E103-3C5DBA411A1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9104" y="2625969"/>
                <a:ext cx="1248997" cy="1248997"/>
              </a:xfrm>
              <a:prstGeom prst="rect">
                <a:avLst/>
              </a:prstGeom>
            </p:spPr>
          </p:pic>
          <p:sp>
            <p:nvSpPr>
              <p:cNvPr id="21" name="TextBox 20">
                <a:extLst>
                  <a:ext uri="{FF2B5EF4-FFF2-40B4-BE49-F238E27FC236}">
                    <a16:creationId xmlns:a16="http://schemas.microsoft.com/office/drawing/2014/main" id="{EA391288-C621-5A87-C80C-6FF43540F75C}"/>
                  </a:ext>
                </a:extLst>
              </p:cNvPr>
              <p:cNvSpPr txBox="1"/>
              <p:nvPr/>
            </p:nvSpPr>
            <p:spPr>
              <a:xfrm>
                <a:off x="398585" y="3893040"/>
                <a:ext cx="3470034" cy="461665"/>
              </a:xfrm>
              <a:prstGeom prst="rect">
                <a:avLst/>
              </a:prstGeom>
              <a:noFill/>
            </p:spPr>
            <p:txBody>
              <a:bodyPr wrap="square" rtlCol="0">
                <a:spAutoFit/>
              </a:bodyPr>
              <a:lstStyle/>
              <a:p>
                <a:pPr algn="ctr"/>
                <a:r>
                  <a:rPr lang="en-US" sz="2400" dirty="0"/>
                  <a:t>PSConfEU2025-Internal</a:t>
                </a:r>
              </a:p>
            </p:txBody>
          </p:sp>
        </p:grpSp>
      </p:grpSp>
      <p:sp>
        <p:nvSpPr>
          <p:cNvPr id="24" name="TextBox 23">
            <a:extLst>
              <a:ext uri="{FF2B5EF4-FFF2-40B4-BE49-F238E27FC236}">
                <a16:creationId xmlns:a16="http://schemas.microsoft.com/office/drawing/2014/main" id="{6A2DEECB-FCFC-F190-44DF-64E89B65E956}"/>
              </a:ext>
            </a:extLst>
          </p:cNvPr>
          <p:cNvSpPr txBox="1"/>
          <p:nvPr/>
        </p:nvSpPr>
        <p:spPr>
          <a:xfrm>
            <a:off x="5618946" y="2859303"/>
            <a:ext cx="954107" cy="1015663"/>
          </a:xfrm>
          <a:prstGeom prst="rect">
            <a:avLst/>
          </a:prstGeom>
          <a:noFill/>
        </p:spPr>
        <p:txBody>
          <a:bodyPr wrap="none" rtlCol="0">
            <a:spAutoFit/>
          </a:bodyPr>
          <a:lstStyle/>
          <a:p>
            <a:r>
              <a:rPr lang="en-US" sz="6000" dirty="0"/>
              <a:t>🔁</a:t>
            </a:r>
          </a:p>
        </p:txBody>
      </p:sp>
    </p:spTree>
    <p:extLst>
      <p:ext uri="{BB962C8B-B14F-4D97-AF65-F5344CB8AC3E}">
        <p14:creationId xmlns:p14="http://schemas.microsoft.com/office/powerpoint/2010/main" val="3720620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9A69F3-14C1-BA18-A748-3C53F25F4CC6}"/>
            </a:ext>
          </a:extLst>
        </p:cNvPr>
        <p:cNvGrpSpPr/>
        <p:nvPr/>
      </p:nvGrpSpPr>
      <p:grpSpPr>
        <a:xfrm>
          <a:off x="0" y="0"/>
          <a:ext cx="0" cy="0"/>
          <a:chOff x="0" y="0"/>
          <a:chExt cx="0" cy="0"/>
        </a:xfrm>
      </p:grpSpPr>
      <p:grpSp>
        <p:nvGrpSpPr>
          <p:cNvPr id="16" name="Group 15">
            <a:extLst>
              <a:ext uri="{FF2B5EF4-FFF2-40B4-BE49-F238E27FC236}">
                <a16:creationId xmlns:a16="http://schemas.microsoft.com/office/drawing/2014/main" id="{967B8FAF-B70E-618D-6C0B-CFCDB7B44ADD}"/>
              </a:ext>
            </a:extLst>
          </p:cNvPr>
          <p:cNvGrpSpPr/>
          <p:nvPr/>
        </p:nvGrpSpPr>
        <p:grpSpPr>
          <a:xfrm>
            <a:off x="838200" y="2625969"/>
            <a:ext cx="2743196" cy="1728736"/>
            <a:chOff x="762004" y="2625969"/>
            <a:chExt cx="2743196" cy="1728736"/>
          </a:xfrm>
        </p:grpSpPr>
        <p:pic>
          <p:nvPicPr>
            <p:cNvPr id="13" name="Graphic 12">
              <a:extLst>
                <a:ext uri="{FF2B5EF4-FFF2-40B4-BE49-F238E27FC236}">
                  <a16:creationId xmlns:a16="http://schemas.microsoft.com/office/drawing/2014/main" id="{815BA5BF-AAEE-7093-594D-300D0E85C9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9104" y="2625969"/>
              <a:ext cx="1248997" cy="1248997"/>
            </a:xfrm>
            <a:prstGeom prst="rect">
              <a:avLst/>
            </a:prstGeom>
          </p:spPr>
        </p:pic>
        <p:sp>
          <p:nvSpPr>
            <p:cNvPr id="15" name="TextBox 14">
              <a:extLst>
                <a:ext uri="{FF2B5EF4-FFF2-40B4-BE49-F238E27FC236}">
                  <a16:creationId xmlns:a16="http://schemas.microsoft.com/office/drawing/2014/main" id="{9ADE958A-78A9-886D-F8FF-D02C3EEDEE1A}"/>
                </a:ext>
              </a:extLst>
            </p:cNvPr>
            <p:cNvSpPr txBox="1"/>
            <p:nvPr/>
          </p:nvSpPr>
          <p:spPr>
            <a:xfrm>
              <a:off x="762004" y="3893040"/>
              <a:ext cx="2743196" cy="461665"/>
            </a:xfrm>
            <a:prstGeom prst="rect">
              <a:avLst/>
            </a:prstGeom>
            <a:noFill/>
          </p:spPr>
          <p:txBody>
            <a:bodyPr wrap="square" rtlCol="0">
              <a:spAutoFit/>
            </a:bodyPr>
            <a:lstStyle/>
            <a:p>
              <a:pPr algn="ctr"/>
              <a:r>
                <a:rPr lang="en-US" sz="2400" dirty="0"/>
                <a:t>PSConfEU2025-Core</a:t>
              </a:r>
            </a:p>
          </p:txBody>
        </p:sp>
      </p:grpSp>
      <p:grpSp>
        <p:nvGrpSpPr>
          <p:cNvPr id="23" name="Group 22">
            <a:extLst>
              <a:ext uri="{FF2B5EF4-FFF2-40B4-BE49-F238E27FC236}">
                <a16:creationId xmlns:a16="http://schemas.microsoft.com/office/drawing/2014/main" id="{57DEF0F4-27BD-E602-42D3-315F6866FDA9}"/>
              </a:ext>
            </a:extLst>
          </p:cNvPr>
          <p:cNvGrpSpPr/>
          <p:nvPr/>
        </p:nvGrpSpPr>
        <p:grpSpPr>
          <a:xfrm>
            <a:off x="7883766" y="2391994"/>
            <a:ext cx="3470034" cy="1962711"/>
            <a:chOff x="8323381" y="2391994"/>
            <a:chExt cx="3470034" cy="1962711"/>
          </a:xfrm>
        </p:grpSpPr>
        <p:pic>
          <p:nvPicPr>
            <p:cNvPr id="18" name="Graphic 17">
              <a:extLst>
                <a:ext uri="{FF2B5EF4-FFF2-40B4-BE49-F238E27FC236}">
                  <a16:creationId xmlns:a16="http://schemas.microsoft.com/office/drawing/2014/main" id="{2214851F-85C5-CC1E-E1AA-A606C309AE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84340" y="2391994"/>
              <a:ext cx="561243" cy="561243"/>
            </a:xfrm>
            <a:prstGeom prst="rect">
              <a:avLst/>
            </a:prstGeom>
          </p:spPr>
        </p:pic>
        <p:grpSp>
          <p:nvGrpSpPr>
            <p:cNvPr id="19" name="Group 18">
              <a:extLst>
                <a:ext uri="{FF2B5EF4-FFF2-40B4-BE49-F238E27FC236}">
                  <a16:creationId xmlns:a16="http://schemas.microsoft.com/office/drawing/2014/main" id="{801BD0B7-FD30-5E05-FF0F-8B3AE67BDC67}"/>
                </a:ext>
              </a:extLst>
            </p:cNvPr>
            <p:cNvGrpSpPr/>
            <p:nvPr/>
          </p:nvGrpSpPr>
          <p:grpSpPr>
            <a:xfrm>
              <a:off x="8323381" y="2625969"/>
              <a:ext cx="3470034" cy="1728736"/>
              <a:chOff x="398585" y="2625969"/>
              <a:chExt cx="3470034" cy="1728736"/>
            </a:xfrm>
          </p:grpSpPr>
          <p:pic>
            <p:nvPicPr>
              <p:cNvPr id="20" name="Graphic 19">
                <a:extLst>
                  <a:ext uri="{FF2B5EF4-FFF2-40B4-BE49-F238E27FC236}">
                    <a16:creationId xmlns:a16="http://schemas.microsoft.com/office/drawing/2014/main" id="{2D6F401E-C960-B955-2409-F61D1AD86D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9104" y="2625969"/>
                <a:ext cx="1248997" cy="1248997"/>
              </a:xfrm>
              <a:prstGeom prst="rect">
                <a:avLst/>
              </a:prstGeom>
            </p:spPr>
          </p:pic>
          <p:sp>
            <p:nvSpPr>
              <p:cNvPr id="21" name="TextBox 20">
                <a:extLst>
                  <a:ext uri="{FF2B5EF4-FFF2-40B4-BE49-F238E27FC236}">
                    <a16:creationId xmlns:a16="http://schemas.microsoft.com/office/drawing/2014/main" id="{342C16F8-C0C2-3B61-EC0B-0C705903E757}"/>
                  </a:ext>
                </a:extLst>
              </p:cNvPr>
              <p:cNvSpPr txBox="1"/>
              <p:nvPr/>
            </p:nvSpPr>
            <p:spPr>
              <a:xfrm>
                <a:off x="398585" y="3893040"/>
                <a:ext cx="3470034" cy="461665"/>
              </a:xfrm>
              <a:prstGeom prst="rect">
                <a:avLst/>
              </a:prstGeom>
              <a:noFill/>
            </p:spPr>
            <p:txBody>
              <a:bodyPr wrap="square" rtlCol="0">
                <a:spAutoFit/>
              </a:bodyPr>
              <a:lstStyle/>
              <a:p>
                <a:pPr algn="ctr"/>
                <a:r>
                  <a:rPr lang="en-US" sz="2400" dirty="0"/>
                  <a:t>PSConfEU2025-Internal</a:t>
                </a:r>
              </a:p>
            </p:txBody>
          </p:sp>
        </p:grpSp>
      </p:grpSp>
      <p:pic>
        <p:nvPicPr>
          <p:cNvPr id="22" name="Picture 21" hidden="1">
            <a:extLst>
              <a:ext uri="{FF2B5EF4-FFF2-40B4-BE49-F238E27FC236}">
                <a16:creationId xmlns:a16="http://schemas.microsoft.com/office/drawing/2014/main" id="{89FE5C92-0882-5CDF-B4AB-C93EC7237A05}"/>
              </a:ext>
            </a:extLst>
          </p:cNvPr>
          <p:cNvPicPr>
            <a:picLocks noChangeAspect="1"/>
          </p:cNvPicPr>
          <p:nvPr/>
        </p:nvPicPr>
        <p:blipFill>
          <a:blip r:embed="rId6"/>
          <a:stretch>
            <a:fillRect/>
          </a:stretch>
        </p:blipFill>
        <p:spPr>
          <a:xfrm>
            <a:off x="447629" y="2035601"/>
            <a:ext cx="11296742" cy="3009226"/>
          </a:xfrm>
          <a:prstGeom prst="roundRect">
            <a:avLst>
              <a:gd name="adj" fmla="val 8594"/>
            </a:avLst>
          </a:prstGeom>
          <a:solidFill>
            <a:srgbClr val="FFFFFF">
              <a:shade val="85000"/>
            </a:srgbClr>
          </a:solidFill>
          <a:ln>
            <a:noFill/>
          </a:ln>
          <a:effectLst/>
        </p:spPr>
      </p:pic>
      <p:pic>
        <p:nvPicPr>
          <p:cNvPr id="7" name="Graphic 6">
            <a:extLst>
              <a:ext uri="{FF2B5EF4-FFF2-40B4-BE49-F238E27FC236}">
                <a16:creationId xmlns:a16="http://schemas.microsoft.com/office/drawing/2014/main" id="{B641060B-3568-8B12-AA12-ED6B5776C15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03464" y="2310769"/>
            <a:ext cx="594252" cy="594252"/>
          </a:xfrm>
          <a:prstGeom prst="rect">
            <a:avLst/>
          </a:prstGeom>
        </p:spPr>
      </p:pic>
      <p:sp>
        <p:nvSpPr>
          <p:cNvPr id="8" name="TextBox 7">
            <a:extLst>
              <a:ext uri="{FF2B5EF4-FFF2-40B4-BE49-F238E27FC236}">
                <a16:creationId xmlns:a16="http://schemas.microsoft.com/office/drawing/2014/main" id="{9F2095DD-27CC-5684-40E9-FF4DAFCE2572}"/>
              </a:ext>
            </a:extLst>
          </p:cNvPr>
          <p:cNvSpPr txBox="1"/>
          <p:nvPr/>
        </p:nvSpPr>
        <p:spPr>
          <a:xfrm>
            <a:off x="3110647" y="2049159"/>
            <a:ext cx="546945" cy="523220"/>
          </a:xfrm>
          <a:prstGeom prst="rect">
            <a:avLst/>
          </a:prstGeom>
          <a:noFill/>
        </p:spPr>
        <p:txBody>
          <a:bodyPr wrap="none" rtlCol="0">
            <a:spAutoFit/>
          </a:bodyPr>
          <a:lstStyle/>
          <a:p>
            <a:r>
              <a:rPr lang="en-US" sz="2800" b="1" dirty="0">
                <a:solidFill>
                  <a:srgbClr val="6FAD47"/>
                </a:solidFill>
              </a:rPr>
              <a:t>+1</a:t>
            </a:r>
          </a:p>
        </p:txBody>
      </p:sp>
      <p:pic>
        <p:nvPicPr>
          <p:cNvPr id="12" name="Graphic 11">
            <a:extLst>
              <a:ext uri="{FF2B5EF4-FFF2-40B4-BE49-F238E27FC236}">
                <a16:creationId xmlns:a16="http://schemas.microsoft.com/office/drawing/2014/main" id="{56736E1A-5E5B-DAD2-2A78-6E38E5678C9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03464" y="2310769"/>
            <a:ext cx="594252" cy="594252"/>
          </a:xfrm>
          <a:prstGeom prst="rect">
            <a:avLst/>
          </a:prstGeom>
        </p:spPr>
      </p:pic>
    </p:spTree>
    <p:extLst>
      <p:ext uri="{BB962C8B-B14F-4D97-AF65-F5344CB8AC3E}">
        <p14:creationId xmlns:p14="http://schemas.microsoft.com/office/powerpoint/2010/main" val="3571106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47"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33BB4-CBA3-A94D-0991-F7E921385CF5}"/>
            </a:ext>
          </a:extLst>
        </p:cNvPr>
        <p:cNvGrpSpPr/>
        <p:nvPr/>
      </p:nvGrpSpPr>
      <p:grpSpPr>
        <a:xfrm>
          <a:off x="0" y="0"/>
          <a:ext cx="0" cy="0"/>
          <a:chOff x="0" y="0"/>
          <a:chExt cx="0" cy="0"/>
        </a:xfrm>
      </p:grpSpPr>
      <p:pic>
        <p:nvPicPr>
          <p:cNvPr id="11" name="Graphic 10">
            <a:extLst>
              <a:ext uri="{FF2B5EF4-FFF2-40B4-BE49-F238E27FC236}">
                <a16:creationId xmlns:a16="http://schemas.microsoft.com/office/drawing/2014/main" id="{BC28907D-F773-384E-A64A-4C958C31C3AE}"/>
              </a:ext>
            </a:extLst>
          </p:cNvPr>
          <p:cNvPicPr>
            <a:picLocks/>
          </p:cNvPicPr>
          <p:nvPr/>
        </p:nvPicPr>
        <p:blipFill>
          <a:blip r:embed="rId2">
            <a:extLst>
              <a:ext uri="{96DAC541-7B7A-43D3-8B79-37D633B846F1}">
                <asvg:svgBlip xmlns:asvg="http://schemas.microsoft.com/office/drawing/2016/SVG/main" r:embed="rId3"/>
              </a:ext>
            </a:extLst>
          </a:blip>
          <a:stretch>
            <a:fillRect/>
          </a:stretch>
        </p:blipFill>
        <p:spPr>
          <a:xfrm rot="4190042">
            <a:off x="7336644" y="2091732"/>
            <a:ext cx="914400" cy="914400"/>
          </a:xfrm>
          <a:prstGeom prst="rect">
            <a:avLst/>
          </a:prstGeom>
        </p:spPr>
      </p:pic>
      <p:grpSp>
        <p:nvGrpSpPr>
          <p:cNvPr id="16" name="Group 15">
            <a:extLst>
              <a:ext uri="{FF2B5EF4-FFF2-40B4-BE49-F238E27FC236}">
                <a16:creationId xmlns:a16="http://schemas.microsoft.com/office/drawing/2014/main" id="{6DCED74F-65D7-003D-25D9-D9420D2973BF}"/>
              </a:ext>
            </a:extLst>
          </p:cNvPr>
          <p:cNvGrpSpPr/>
          <p:nvPr/>
        </p:nvGrpSpPr>
        <p:grpSpPr>
          <a:xfrm>
            <a:off x="838200" y="2625969"/>
            <a:ext cx="2743196" cy="1728736"/>
            <a:chOff x="762004" y="2625969"/>
            <a:chExt cx="2743196" cy="1728736"/>
          </a:xfrm>
        </p:grpSpPr>
        <p:pic>
          <p:nvPicPr>
            <p:cNvPr id="13" name="Graphic 12">
              <a:extLst>
                <a:ext uri="{FF2B5EF4-FFF2-40B4-BE49-F238E27FC236}">
                  <a16:creationId xmlns:a16="http://schemas.microsoft.com/office/drawing/2014/main" id="{C32F3798-8285-7C8B-B518-7CFF2F6F08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09104" y="2625969"/>
              <a:ext cx="1248997" cy="1248997"/>
            </a:xfrm>
            <a:prstGeom prst="rect">
              <a:avLst/>
            </a:prstGeom>
          </p:spPr>
        </p:pic>
        <p:sp>
          <p:nvSpPr>
            <p:cNvPr id="15" name="TextBox 14">
              <a:extLst>
                <a:ext uri="{FF2B5EF4-FFF2-40B4-BE49-F238E27FC236}">
                  <a16:creationId xmlns:a16="http://schemas.microsoft.com/office/drawing/2014/main" id="{3FAB4D49-B11F-095B-A44A-466132503A20}"/>
                </a:ext>
              </a:extLst>
            </p:cNvPr>
            <p:cNvSpPr txBox="1"/>
            <p:nvPr/>
          </p:nvSpPr>
          <p:spPr>
            <a:xfrm>
              <a:off x="762004" y="3893040"/>
              <a:ext cx="2743196" cy="461665"/>
            </a:xfrm>
            <a:prstGeom prst="rect">
              <a:avLst/>
            </a:prstGeom>
            <a:noFill/>
          </p:spPr>
          <p:txBody>
            <a:bodyPr wrap="square" rtlCol="0">
              <a:spAutoFit/>
            </a:bodyPr>
            <a:lstStyle/>
            <a:p>
              <a:pPr algn="ctr"/>
              <a:r>
                <a:rPr lang="en-US" sz="2400" dirty="0"/>
                <a:t>PSConfEU2025-Core</a:t>
              </a:r>
            </a:p>
          </p:txBody>
        </p:sp>
      </p:grpSp>
      <p:grpSp>
        <p:nvGrpSpPr>
          <p:cNvPr id="23" name="Group 22">
            <a:extLst>
              <a:ext uri="{FF2B5EF4-FFF2-40B4-BE49-F238E27FC236}">
                <a16:creationId xmlns:a16="http://schemas.microsoft.com/office/drawing/2014/main" id="{16F06B34-DDCA-1AB2-8CA9-38B579367907}"/>
              </a:ext>
            </a:extLst>
          </p:cNvPr>
          <p:cNvGrpSpPr/>
          <p:nvPr/>
        </p:nvGrpSpPr>
        <p:grpSpPr>
          <a:xfrm>
            <a:off x="7883766" y="2391994"/>
            <a:ext cx="3470034" cy="1962711"/>
            <a:chOff x="8323381" y="2391994"/>
            <a:chExt cx="3470034" cy="1962711"/>
          </a:xfrm>
        </p:grpSpPr>
        <p:pic>
          <p:nvPicPr>
            <p:cNvPr id="18" name="Graphic 17">
              <a:extLst>
                <a:ext uri="{FF2B5EF4-FFF2-40B4-BE49-F238E27FC236}">
                  <a16:creationId xmlns:a16="http://schemas.microsoft.com/office/drawing/2014/main" id="{03DDCBE0-3592-028A-D299-D2B526E7D71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84340" y="2391994"/>
              <a:ext cx="561243" cy="561243"/>
            </a:xfrm>
            <a:prstGeom prst="rect">
              <a:avLst/>
            </a:prstGeom>
          </p:spPr>
        </p:pic>
        <p:grpSp>
          <p:nvGrpSpPr>
            <p:cNvPr id="19" name="Group 18">
              <a:extLst>
                <a:ext uri="{FF2B5EF4-FFF2-40B4-BE49-F238E27FC236}">
                  <a16:creationId xmlns:a16="http://schemas.microsoft.com/office/drawing/2014/main" id="{3D75D0AD-8F98-BE0C-E6E7-C7BFAD53148F}"/>
                </a:ext>
              </a:extLst>
            </p:cNvPr>
            <p:cNvGrpSpPr/>
            <p:nvPr/>
          </p:nvGrpSpPr>
          <p:grpSpPr>
            <a:xfrm>
              <a:off x="8323381" y="2625969"/>
              <a:ext cx="3470034" cy="1728736"/>
              <a:chOff x="398585" y="2625969"/>
              <a:chExt cx="3470034" cy="1728736"/>
            </a:xfrm>
          </p:grpSpPr>
          <p:pic>
            <p:nvPicPr>
              <p:cNvPr id="20" name="Graphic 19">
                <a:extLst>
                  <a:ext uri="{FF2B5EF4-FFF2-40B4-BE49-F238E27FC236}">
                    <a16:creationId xmlns:a16="http://schemas.microsoft.com/office/drawing/2014/main" id="{C3621C72-E447-E7AA-0166-B996B74B0A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09104" y="2625969"/>
                <a:ext cx="1248997" cy="1248997"/>
              </a:xfrm>
              <a:prstGeom prst="rect">
                <a:avLst/>
              </a:prstGeom>
            </p:spPr>
          </p:pic>
          <p:sp>
            <p:nvSpPr>
              <p:cNvPr id="21" name="TextBox 20">
                <a:extLst>
                  <a:ext uri="{FF2B5EF4-FFF2-40B4-BE49-F238E27FC236}">
                    <a16:creationId xmlns:a16="http://schemas.microsoft.com/office/drawing/2014/main" id="{A9CB1C65-D9C6-79F0-5B7A-8A527C4B415A}"/>
                  </a:ext>
                </a:extLst>
              </p:cNvPr>
              <p:cNvSpPr txBox="1"/>
              <p:nvPr/>
            </p:nvSpPr>
            <p:spPr>
              <a:xfrm>
                <a:off x="398585" y="3893040"/>
                <a:ext cx="3470034" cy="461665"/>
              </a:xfrm>
              <a:prstGeom prst="rect">
                <a:avLst/>
              </a:prstGeom>
              <a:noFill/>
            </p:spPr>
            <p:txBody>
              <a:bodyPr wrap="square" rtlCol="0">
                <a:spAutoFit/>
              </a:bodyPr>
              <a:lstStyle/>
              <a:p>
                <a:pPr algn="ctr"/>
                <a:r>
                  <a:rPr lang="en-US" sz="2400" dirty="0"/>
                  <a:t>PSConfEU2025-Internal</a:t>
                </a:r>
              </a:p>
            </p:txBody>
          </p:sp>
        </p:grpSp>
      </p:grpSp>
      <p:pic>
        <p:nvPicPr>
          <p:cNvPr id="22" name="Picture 21" hidden="1">
            <a:extLst>
              <a:ext uri="{FF2B5EF4-FFF2-40B4-BE49-F238E27FC236}">
                <a16:creationId xmlns:a16="http://schemas.microsoft.com/office/drawing/2014/main" id="{6D066390-D019-8AD6-9A20-D7E7383104ED}"/>
              </a:ext>
            </a:extLst>
          </p:cNvPr>
          <p:cNvPicPr>
            <a:picLocks noChangeAspect="1"/>
          </p:cNvPicPr>
          <p:nvPr/>
        </p:nvPicPr>
        <p:blipFill>
          <a:blip r:embed="rId8"/>
          <a:stretch>
            <a:fillRect/>
          </a:stretch>
        </p:blipFill>
        <p:spPr>
          <a:xfrm>
            <a:off x="447629" y="2035601"/>
            <a:ext cx="11296742" cy="3009226"/>
          </a:xfrm>
          <a:prstGeom prst="roundRect">
            <a:avLst>
              <a:gd name="adj" fmla="val 8594"/>
            </a:avLst>
          </a:prstGeom>
          <a:solidFill>
            <a:srgbClr val="FFFFFF">
              <a:shade val="85000"/>
            </a:srgbClr>
          </a:solidFill>
          <a:ln>
            <a:noFill/>
          </a:ln>
          <a:effectLst/>
        </p:spPr>
      </p:pic>
      <p:pic>
        <p:nvPicPr>
          <p:cNvPr id="7" name="Graphic 6">
            <a:extLst>
              <a:ext uri="{FF2B5EF4-FFF2-40B4-BE49-F238E27FC236}">
                <a16:creationId xmlns:a16="http://schemas.microsoft.com/office/drawing/2014/main" id="{D8B37570-66F7-F8B5-F31E-B613EE65706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03464" y="2310769"/>
            <a:ext cx="594252" cy="594252"/>
          </a:xfrm>
          <a:prstGeom prst="rect">
            <a:avLst/>
          </a:prstGeom>
        </p:spPr>
      </p:pic>
      <p:sp>
        <p:nvSpPr>
          <p:cNvPr id="8" name="TextBox 7">
            <a:extLst>
              <a:ext uri="{FF2B5EF4-FFF2-40B4-BE49-F238E27FC236}">
                <a16:creationId xmlns:a16="http://schemas.microsoft.com/office/drawing/2014/main" id="{66C2AFAA-B083-790A-12AD-333B6335FA7B}"/>
              </a:ext>
            </a:extLst>
          </p:cNvPr>
          <p:cNvSpPr txBox="1"/>
          <p:nvPr/>
        </p:nvSpPr>
        <p:spPr>
          <a:xfrm>
            <a:off x="3110647" y="2049159"/>
            <a:ext cx="546945" cy="523220"/>
          </a:xfrm>
          <a:prstGeom prst="rect">
            <a:avLst/>
          </a:prstGeom>
          <a:noFill/>
        </p:spPr>
        <p:txBody>
          <a:bodyPr wrap="none" rtlCol="0">
            <a:spAutoFit/>
          </a:bodyPr>
          <a:lstStyle/>
          <a:p>
            <a:r>
              <a:rPr lang="en-US" sz="2800" b="1" dirty="0">
                <a:solidFill>
                  <a:srgbClr val="6FAD47"/>
                </a:solidFill>
              </a:rPr>
              <a:t>+1</a:t>
            </a:r>
          </a:p>
        </p:txBody>
      </p:sp>
      <p:pic>
        <p:nvPicPr>
          <p:cNvPr id="12" name="Graphic 11">
            <a:extLst>
              <a:ext uri="{FF2B5EF4-FFF2-40B4-BE49-F238E27FC236}">
                <a16:creationId xmlns:a16="http://schemas.microsoft.com/office/drawing/2014/main" id="{C7300046-33C6-E7DC-61DD-9FEC216AF38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0866" y="2310769"/>
            <a:ext cx="594252" cy="594252"/>
          </a:xfrm>
          <a:prstGeom prst="rect">
            <a:avLst/>
          </a:prstGeom>
        </p:spPr>
      </p:pic>
      <p:sp>
        <p:nvSpPr>
          <p:cNvPr id="2" name="TextBox 1">
            <a:extLst>
              <a:ext uri="{FF2B5EF4-FFF2-40B4-BE49-F238E27FC236}">
                <a16:creationId xmlns:a16="http://schemas.microsoft.com/office/drawing/2014/main" id="{B2320978-9889-6303-34AC-03E878C5B6BD}"/>
              </a:ext>
            </a:extLst>
          </p:cNvPr>
          <p:cNvSpPr txBox="1"/>
          <p:nvPr/>
        </p:nvSpPr>
        <p:spPr>
          <a:xfrm>
            <a:off x="9154780" y="2058503"/>
            <a:ext cx="546945" cy="523220"/>
          </a:xfrm>
          <a:prstGeom prst="rect">
            <a:avLst/>
          </a:prstGeom>
          <a:noFill/>
        </p:spPr>
        <p:txBody>
          <a:bodyPr wrap="none" rtlCol="0">
            <a:spAutoFit/>
          </a:bodyPr>
          <a:lstStyle/>
          <a:p>
            <a:r>
              <a:rPr lang="en-US" sz="2800" b="1" dirty="0">
                <a:solidFill>
                  <a:srgbClr val="6FAD47"/>
                </a:solidFill>
              </a:rPr>
              <a:t>+1</a:t>
            </a:r>
          </a:p>
        </p:txBody>
      </p:sp>
      <p:pic>
        <p:nvPicPr>
          <p:cNvPr id="4" name="Graphic 3">
            <a:extLst>
              <a:ext uri="{FF2B5EF4-FFF2-40B4-BE49-F238E27FC236}">
                <a16:creationId xmlns:a16="http://schemas.microsoft.com/office/drawing/2014/main" id="{2B3F29F8-3C5B-037F-1563-1ED3CCE51493}"/>
              </a:ext>
            </a:extLst>
          </p:cNvPr>
          <p:cNvPicPr preferRelativeResize="0">
            <a:picLocks/>
          </p:cNvPicPr>
          <p:nvPr/>
        </p:nvPicPr>
        <p:blipFill>
          <a:blip r:embed="rId2">
            <a:extLst>
              <a:ext uri="{96DAC541-7B7A-43D3-8B79-37D633B846F1}">
                <asvg:svgBlip xmlns:asvg="http://schemas.microsoft.com/office/drawing/2016/SVG/main" r:embed="rId3"/>
              </a:ext>
            </a:extLst>
          </a:blip>
          <a:stretch>
            <a:fillRect/>
          </a:stretch>
        </p:blipFill>
        <p:spPr>
          <a:xfrm rot="19743557" flipH="1">
            <a:off x="3786368" y="3840145"/>
            <a:ext cx="914400" cy="914400"/>
          </a:xfrm>
          <a:prstGeom prst="rect">
            <a:avLst/>
          </a:prstGeom>
        </p:spPr>
      </p:pic>
      <p:sp>
        <p:nvSpPr>
          <p:cNvPr id="17" name="Freeform 16">
            <a:extLst>
              <a:ext uri="{FF2B5EF4-FFF2-40B4-BE49-F238E27FC236}">
                <a16:creationId xmlns:a16="http://schemas.microsoft.com/office/drawing/2014/main" id="{5F79D483-2F54-4BBD-81E6-379B729E012E}"/>
              </a:ext>
            </a:extLst>
          </p:cNvPr>
          <p:cNvSpPr/>
          <p:nvPr/>
        </p:nvSpPr>
        <p:spPr>
          <a:xfrm rot="1487563">
            <a:off x="4094073" y="1583528"/>
            <a:ext cx="2882362" cy="1481060"/>
          </a:xfrm>
          <a:custGeom>
            <a:avLst/>
            <a:gdLst>
              <a:gd name="connsiteX0" fmla="*/ 2368061 w 2368061"/>
              <a:gd name="connsiteY0" fmla="*/ 0 h 1055077"/>
              <a:gd name="connsiteX1" fmla="*/ 1676400 w 2368061"/>
              <a:gd name="connsiteY1" fmla="*/ 140677 h 1055077"/>
              <a:gd name="connsiteX2" fmla="*/ 785446 w 2368061"/>
              <a:gd name="connsiteY2" fmla="*/ 504092 h 1055077"/>
              <a:gd name="connsiteX3" fmla="*/ 0 w 2368061"/>
              <a:gd name="connsiteY3" fmla="*/ 1055077 h 1055077"/>
            </a:gdLst>
            <a:ahLst/>
            <a:cxnLst>
              <a:cxn ang="0">
                <a:pos x="connsiteX0" y="connsiteY0"/>
              </a:cxn>
              <a:cxn ang="0">
                <a:pos x="connsiteX1" y="connsiteY1"/>
              </a:cxn>
              <a:cxn ang="0">
                <a:pos x="connsiteX2" y="connsiteY2"/>
              </a:cxn>
              <a:cxn ang="0">
                <a:pos x="connsiteX3" y="connsiteY3"/>
              </a:cxn>
            </a:cxnLst>
            <a:rect l="l" t="t" r="r" b="b"/>
            <a:pathLst>
              <a:path w="2368061" h="1055077">
                <a:moveTo>
                  <a:pt x="2368061" y="0"/>
                </a:moveTo>
                <a:cubicBezTo>
                  <a:pt x="2154115" y="28331"/>
                  <a:pt x="1940169" y="56662"/>
                  <a:pt x="1676400" y="140677"/>
                </a:cubicBezTo>
                <a:cubicBezTo>
                  <a:pt x="1412631" y="224692"/>
                  <a:pt x="1064846" y="351692"/>
                  <a:pt x="785446" y="504092"/>
                </a:cubicBezTo>
                <a:cubicBezTo>
                  <a:pt x="506046" y="656492"/>
                  <a:pt x="253023" y="855784"/>
                  <a:pt x="0" y="1055077"/>
                </a:cubicBezTo>
              </a:path>
            </a:pathLst>
          </a:custGeom>
          <a:noFill/>
          <a:ln w="28575">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w="57150">
                <a:solidFill>
                  <a:schemeClr val="tx1"/>
                </a:solidFill>
              </a:ln>
            </a:endParaRPr>
          </a:p>
        </p:txBody>
      </p:sp>
      <p:sp>
        <p:nvSpPr>
          <p:cNvPr id="25" name="Freeform 24">
            <a:extLst>
              <a:ext uri="{FF2B5EF4-FFF2-40B4-BE49-F238E27FC236}">
                <a16:creationId xmlns:a16="http://schemas.microsoft.com/office/drawing/2014/main" id="{CE4A518F-6C95-4C60-82B4-DE55244F81F7}"/>
              </a:ext>
            </a:extLst>
          </p:cNvPr>
          <p:cNvSpPr/>
          <p:nvPr/>
        </p:nvSpPr>
        <p:spPr>
          <a:xfrm rot="19385291" flipV="1">
            <a:off x="5172667" y="3555478"/>
            <a:ext cx="2505574" cy="1615340"/>
          </a:xfrm>
          <a:custGeom>
            <a:avLst/>
            <a:gdLst>
              <a:gd name="connsiteX0" fmla="*/ 2368061 w 2368061"/>
              <a:gd name="connsiteY0" fmla="*/ 0 h 1055077"/>
              <a:gd name="connsiteX1" fmla="*/ 1676400 w 2368061"/>
              <a:gd name="connsiteY1" fmla="*/ 140677 h 1055077"/>
              <a:gd name="connsiteX2" fmla="*/ 785446 w 2368061"/>
              <a:gd name="connsiteY2" fmla="*/ 504092 h 1055077"/>
              <a:gd name="connsiteX3" fmla="*/ 0 w 2368061"/>
              <a:gd name="connsiteY3" fmla="*/ 1055077 h 1055077"/>
            </a:gdLst>
            <a:ahLst/>
            <a:cxnLst>
              <a:cxn ang="0">
                <a:pos x="connsiteX0" y="connsiteY0"/>
              </a:cxn>
              <a:cxn ang="0">
                <a:pos x="connsiteX1" y="connsiteY1"/>
              </a:cxn>
              <a:cxn ang="0">
                <a:pos x="connsiteX2" y="connsiteY2"/>
              </a:cxn>
              <a:cxn ang="0">
                <a:pos x="connsiteX3" y="connsiteY3"/>
              </a:cxn>
            </a:cxnLst>
            <a:rect l="l" t="t" r="r" b="b"/>
            <a:pathLst>
              <a:path w="2368061" h="1055077">
                <a:moveTo>
                  <a:pt x="2368061" y="0"/>
                </a:moveTo>
                <a:cubicBezTo>
                  <a:pt x="2154115" y="28331"/>
                  <a:pt x="1940169" y="56662"/>
                  <a:pt x="1676400" y="140677"/>
                </a:cubicBezTo>
                <a:cubicBezTo>
                  <a:pt x="1412631" y="224692"/>
                  <a:pt x="1064846" y="351692"/>
                  <a:pt x="785446" y="504092"/>
                </a:cubicBezTo>
                <a:cubicBezTo>
                  <a:pt x="506046" y="656492"/>
                  <a:pt x="253023" y="855784"/>
                  <a:pt x="0" y="1055077"/>
                </a:cubicBezTo>
              </a:path>
            </a:pathLst>
          </a:custGeom>
          <a:noFill/>
          <a:ln w="28575">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57150">
                <a:solidFill>
                  <a:schemeClr val="tx1"/>
                </a:solidFill>
              </a:ln>
            </a:endParaRPr>
          </a:p>
        </p:txBody>
      </p:sp>
    </p:spTree>
    <p:extLst>
      <p:ext uri="{BB962C8B-B14F-4D97-AF65-F5344CB8AC3E}">
        <p14:creationId xmlns:p14="http://schemas.microsoft.com/office/powerpoint/2010/main" val="40993718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1500"/>
                            </p:stCondLst>
                            <p:childTnLst>
                              <p:par>
                                <p:cTn id="13" presetID="47"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right)">
                                      <p:cBhvr>
                                        <p:cTn id="22" dur="500"/>
                                        <p:tgtEl>
                                          <p:spTgt spid="25"/>
                                        </p:tgtEl>
                                      </p:cBhvr>
                                    </p:animEffect>
                                  </p:childTnLst>
                                </p:cTn>
                              </p:par>
                            </p:childTnLst>
                          </p:cTn>
                        </p:par>
                        <p:par>
                          <p:cTn id="23" fill="hold">
                            <p:stCondLst>
                              <p:cond delay="500"/>
                            </p:stCondLst>
                            <p:childTnLst>
                              <p:par>
                                <p:cTn id="24" presetID="22" presetClass="entr" presetSubtype="2"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right)">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animBg="1"/>
      <p:bldP spid="2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3C563-C864-4EE0-5A85-C321C1EB8A23}"/>
            </a:ext>
          </a:extLst>
        </p:cNvPr>
        <p:cNvGrpSpPr/>
        <p:nvPr/>
      </p:nvGrpSpPr>
      <p:grpSpPr>
        <a:xfrm>
          <a:off x="0" y="0"/>
          <a:ext cx="0" cy="0"/>
          <a:chOff x="0" y="0"/>
          <a:chExt cx="0" cy="0"/>
        </a:xfrm>
      </p:grpSpPr>
      <p:pic>
        <p:nvPicPr>
          <p:cNvPr id="11" name="Graphic 10">
            <a:extLst>
              <a:ext uri="{FF2B5EF4-FFF2-40B4-BE49-F238E27FC236}">
                <a16:creationId xmlns:a16="http://schemas.microsoft.com/office/drawing/2014/main" id="{4B40A370-C6B0-9F3D-8111-DC683414FBB9}"/>
              </a:ext>
            </a:extLst>
          </p:cNvPr>
          <p:cNvPicPr>
            <a:picLocks/>
          </p:cNvPicPr>
          <p:nvPr/>
        </p:nvPicPr>
        <p:blipFill>
          <a:blip r:embed="rId2">
            <a:extLst>
              <a:ext uri="{96DAC541-7B7A-43D3-8B79-37D633B846F1}">
                <asvg:svgBlip xmlns:asvg="http://schemas.microsoft.com/office/drawing/2016/SVG/main" r:embed="rId3"/>
              </a:ext>
            </a:extLst>
          </a:blip>
          <a:stretch>
            <a:fillRect/>
          </a:stretch>
        </p:blipFill>
        <p:spPr>
          <a:xfrm rot="4190042">
            <a:off x="7336644" y="2091732"/>
            <a:ext cx="914400" cy="914400"/>
          </a:xfrm>
          <a:prstGeom prst="rect">
            <a:avLst/>
          </a:prstGeom>
        </p:spPr>
      </p:pic>
      <p:grpSp>
        <p:nvGrpSpPr>
          <p:cNvPr id="16" name="Group 15">
            <a:extLst>
              <a:ext uri="{FF2B5EF4-FFF2-40B4-BE49-F238E27FC236}">
                <a16:creationId xmlns:a16="http://schemas.microsoft.com/office/drawing/2014/main" id="{CA79C932-C83F-06BF-FB78-BBDD9F03E4C8}"/>
              </a:ext>
            </a:extLst>
          </p:cNvPr>
          <p:cNvGrpSpPr/>
          <p:nvPr/>
        </p:nvGrpSpPr>
        <p:grpSpPr>
          <a:xfrm>
            <a:off x="838200" y="2625969"/>
            <a:ext cx="2743196" cy="1728736"/>
            <a:chOff x="762004" y="2625969"/>
            <a:chExt cx="2743196" cy="1728736"/>
          </a:xfrm>
        </p:grpSpPr>
        <p:pic>
          <p:nvPicPr>
            <p:cNvPr id="13" name="Graphic 12">
              <a:extLst>
                <a:ext uri="{FF2B5EF4-FFF2-40B4-BE49-F238E27FC236}">
                  <a16:creationId xmlns:a16="http://schemas.microsoft.com/office/drawing/2014/main" id="{33F6F68F-732B-262E-5BE4-47A41E50D025}"/>
                </a:ext>
              </a:extLst>
            </p:cNvPr>
            <p:cNvPicPr>
              <a:picLocks noChangeAspect="1"/>
            </p:cNvPicPr>
            <p:nvPr/>
          </p:nvPicPr>
          <p:blipFill>
            <a:blip r:embed="rId4">
              <a:alphaModFix amt="25000"/>
              <a:extLst>
                <a:ext uri="{96DAC541-7B7A-43D3-8B79-37D633B846F1}">
                  <asvg:svgBlip xmlns:asvg="http://schemas.microsoft.com/office/drawing/2016/SVG/main" r:embed="rId5"/>
                </a:ext>
              </a:extLst>
            </a:blip>
            <a:stretch>
              <a:fillRect/>
            </a:stretch>
          </p:blipFill>
          <p:spPr>
            <a:xfrm>
              <a:off x="1509104" y="2625969"/>
              <a:ext cx="1248997" cy="1248997"/>
            </a:xfrm>
            <a:prstGeom prst="rect">
              <a:avLst/>
            </a:prstGeom>
          </p:spPr>
        </p:pic>
        <p:sp>
          <p:nvSpPr>
            <p:cNvPr id="15" name="TextBox 14">
              <a:extLst>
                <a:ext uri="{FF2B5EF4-FFF2-40B4-BE49-F238E27FC236}">
                  <a16:creationId xmlns:a16="http://schemas.microsoft.com/office/drawing/2014/main" id="{CFBC6B3A-B255-AF74-07E6-F40FD346124E}"/>
                </a:ext>
              </a:extLst>
            </p:cNvPr>
            <p:cNvSpPr txBox="1"/>
            <p:nvPr/>
          </p:nvSpPr>
          <p:spPr>
            <a:xfrm>
              <a:off x="762004" y="3893040"/>
              <a:ext cx="2743196" cy="461665"/>
            </a:xfrm>
            <a:prstGeom prst="rect">
              <a:avLst/>
            </a:prstGeom>
            <a:noFill/>
          </p:spPr>
          <p:txBody>
            <a:bodyPr wrap="square" rtlCol="0">
              <a:spAutoFit/>
            </a:bodyPr>
            <a:lstStyle/>
            <a:p>
              <a:pPr algn="ctr"/>
              <a:r>
                <a:rPr lang="en-US" sz="2400" dirty="0">
                  <a:solidFill>
                    <a:schemeClr val="tx1">
                      <a:alpha val="25000"/>
                    </a:schemeClr>
                  </a:solidFill>
                </a:rPr>
                <a:t>PSConfEU2025-Core</a:t>
              </a:r>
            </a:p>
          </p:txBody>
        </p:sp>
      </p:grpSp>
      <p:grpSp>
        <p:nvGrpSpPr>
          <p:cNvPr id="23" name="Group 22">
            <a:extLst>
              <a:ext uri="{FF2B5EF4-FFF2-40B4-BE49-F238E27FC236}">
                <a16:creationId xmlns:a16="http://schemas.microsoft.com/office/drawing/2014/main" id="{3E54A712-EB03-786A-9A40-103DA550F7CC}"/>
              </a:ext>
            </a:extLst>
          </p:cNvPr>
          <p:cNvGrpSpPr/>
          <p:nvPr/>
        </p:nvGrpSpPr>
        <p:grpSpPr>
          <a:xfrm>
            <a:off x="7883766" y="2391994"/>
            <a:ext cx="3470034" cy="1962711"/>
            <a:chOff x="8323381" y="2391994"/>
            <a:chExt cx="3470034" cy="1962711"/>
          </a:xfrm>
        </p:grpSpPr>
        <p:pic>
          <p:nvPicPr>
            <p:cNvPr id="18" name="Graphic 17">
              <a:extLst>
                <a:ext uri="{FF2B5EF4-FFF2-40B4-BE49-F238E27FC236}">
                  <a16:creationId xmlns:a16="http://schemas.microsoft.com/office/drawing/2014/main" id="{82A4F9CD-A150-ECC4-83D2-A8D51165422D}"/>
                </a:ext>
              </a:extLst>
            </p:cNvPr>
            <p:cNvPicPr>
              <a:picLocks noChangeAspect="1"/>
            </p:cNvPicPr>
            <p:nvPr/>
          </p:nvPicPr>
          <p:blipFill>
            <a:blip r:embed="rId6">
              <a:alphaModFix amt="25000"/>
              <a:extLst>
                <a:ext uri="{96DAC541-7B7A-43D3-8B79-37D633B846F1}">
                  <asvg:svgBlip xmlns:asvg="http://schemas.microsoft.com/office/drawing/2016/SVG/main" r:embed="rId7"/>
                </a:ext>
              </a:extLst>
            </a:blip>
            <a:stretch>
              <a:fillRect/>
            </a:stretch>
          </p:blipFill>
          <p:spPr>
            <a:xfrm>
              <a:off x="10484340" y="2391994"/>
              <a:ext cx="561243" cy="561243"/>
            </a:xfrm>
            <a:prstGeom prst="rect">
              <a:avLst/>
            </a:prstGeom>
          </p:spPr>
        </p:pic>
        <p:grpSp>
          <p:nvGrpSpPr>
            <p:cNvPr id="19" name="Group 18">
              <a:extLst>
                <a:ext uri="{FF2B5EF4-FFF2-40B4-BE49-F238E27FC236}">
                  <a16:creationId xmlns:a16="http://schemas.microsoft.com/office/drawing/2014/main" id="{A8941D96-5FC9-006D-6A89-294A72F1C45C}"/>
                </a:ext>
              </a:extLst>
            </p:cNvPr>
            <p:cNvGrpSpPr/>
            <p:nvPr/>
          </p:nvGrpSpPr>
          <p:grpSpPr>
            <a:xfrm>
              <a:off x="8323381" y="2625969"/>
              <a:ext cx="3470034" cy="1728736"/>
              <a:chOff x="398585" y="2625969"/>
              <a:chExt cx="3470034" cy="1728736"/>
            </a:xfrm>
          </p:grpSpPr>
          <p:pic>
            <p:nvPicPr>
              <p:cNvPr id="20" name="Graphic 19">
                <a:extLst>
                  <a:ext uri="{FF2B5EF4-FFF2-40B4-BE49-F238E27FC236}">
                    <a16:creationId xmlns:a16="http://schemas.microsoft.com/office/drawing/2014/main" id="{1FBE9617-1442-2F42-FAEB-D27EEA8711B9}"/>
                  </a:ext>
                </a:extLst>
              </p:cNvPr>
              <p:cNvPicPr>
                <a:picLocks noChangeAspect="1"/>
              </p:cNvPicPr>
              <p:nvPr/>
            </p:nvPicPr>
            <p:blipFill>
              <a:blip r:embed="rId4">
                <a:alphaModFix amt="25000"/>
                <a:extLst>
                  <a:ext uri="{96DAC541-7B7A-43D3-8B79-37D633B846F1}">
                    <asvg:svgBlip xmlns:asvg="http://schemas.microsoft.com/office/drawing/2016/SVG/main" r:embed="rId5"/>
                  </a:ext>
                </a:extLst>
              </a:blip>
              <a:stretch>
                <a:fillRect/>
              </a:stretch>
            </p:blipFill>
            <p:spPr>
              <a:xfrm>
                <a:off x="1509104" y="2625969"/>
                <a:ext cx="1248997" cy="1248997"/>
              </a:xfrm>
              <a:prstGeom prst="rect">
                <a:avLst/>
              </a:prstGeom>
            </p:spPr>
          </p:pic>
          <p:sp>
            <p:nvSpPr>
              <p:cNvPr id="21" name="TextBox 20">
                <a:extLst>
                  <a:ext uri="{FF2B5EF4-FFF2-40B4-BE49-F238E27FC236}">
                    <a16:creationId xmlns:a16="http://schemas.microsoft.com/office/drawing/2014/main" id="{632B8C7E-63B1-D8CB-A1EE-888D44870688}"/>
                  </a:ext>
                </a:extLst>
              </p:cNvPr>
              <p:cNvSpPr txBox="1"/>
              <p:nvPr/>
            </p:nvSpPr>
            <p:spPr>
              <a:xfrm>
                <a:off x="398585" y="3893040"/>
                <a:ext cx="3470034" cy="461665"/>
              </a:xfrm>
              <a:prstGeom prst="rect">
                <a:avLst/>
              </a:prstGeom>
              <a:noFill/>
            </p:spPr>
            <p:txBody>
              <a:bodyPr wrap="square" rtlCol="0">
                <a:spAutoFit/>
              </a:bodyPr>
              <a:lstStyle/>
              <a:p>
                <a:pPr algn="ctr"/>
                <a:r>
                  <a:rPr lang="en-US" sz="2400" dirty="0">
                    <a:solidFill>
                      <a:schemeClr val="tx1">
                        <a:alpha val="25000"/>
                      </a:schemeClr>
                    </a:solidFill>
                  </a:rPr>
                  <a:t>PSConfEU2025-Internal</a:t>
                </a:r>
              </a:p>
            </p:txBody>
          </p:sp>
        </p:grpSp>
      </p:grpSp>
      <p:pic>
        <p:nvPicPr>
          <p:cNvPr id="22" name="Picture 21" hidden="1">
            <a:extLst>
              <a:ext uri="{FF2B5EF4-FFF2-40B4-BE49-F238E27FC236}">
                <a16:creationId xmlns:a16="http://schemas.microsoft.com/office/drawing/2014/main" id="{D69AF54A-2626-6F1D-DC93-17E07840343C}"/>
              </a:ext>
            </a:extLst>
          </p:cNvPr>
          <p:cNvPicPr>
            <a:picLocks noChangeAspect="1"/>
          </p:cNvPicPr>
          <p:nvPr/>
        </p:nvPicPr>
        <p:blipFill>
          <a:blip r:embed="rId8"/>
          <a:stretch>
            <a:fillRect/>
          </a:stretch>
        </p:blipFill>
        <p:spPr>
          <a:xfrm>
            <a:off x="447629" y="2035601"/>
            <a:ext cx="11296742" cy="3009226"/>
          </a:xfrm>
          <a:prstGeom prst="roundRect">
            <a:avLst>
              <a:gd name="adj" fmla="val 8594"/>
            </a:avLst>
          </a:prstGeom>
          <a:solidFill>
            <a:srgbClr val="FFFFFF">
              <a:shade val="85000"/>
            </a:srgbClr>
          </a:solidFill>
          <a:ln>
            <a:noFill/>
          </a:ln>
          <a:effectLst/>
        </p:spPr>
      </p:pic>
      <p:pic>
        <p:nvPicPr>
          <p:cNvPr id="7" name="Graphic 6">
            <a:extLst>
              <a:ext uri="{FF2B5EF4-FFF2-40B4-BE49-F238E27FC236}">
                <a16:creationId xmlns:a16="http://schemas.microsoft.com/office/drawing/2014/main" id="{EEC330F4-A9AE-2538-F2B1-32E2E1A4E822}"/>
              </a:ext>
            </a:extLst>
          </p:cNvPr>
          <p:cNvPicPr>
            <a:picLocks noChangeAspect="1"/>
          </p:cNvPicPr>
          <p:nvPr/>
        </p:nvPicPr>
        <p:blipFill>
          <a:blip r:embed="rId9">
            <a:alphaModFix amt="25000"/>
            <a:extLst>
              <a:ext uri="{96DAC541-7B7A-43D3-8B79-37D633B846F1}">
                <asvg:svgBlip xmlns:asvg="http://schemas.microsoft.com/office/drawing/2016/SVG/main" r:embed="rId10"/>
              </a:ext>
            </a:extLst>
          </a:blip>
          <a:stretch>
            <a:fillRect/>
          </a:stretch>
        </p:blipFill>
        <p:spPr>
          <a:xfrm>
            <a:off x="2603464" y="2310769"/>
            <a:ext cx="594252" cy="594252"/>
          </a:xfrm>
          <a:prstGeom prst="rect">
            <a:avLst/>
          </a:prstGeom>
        </p:spPr>
      </p:pic>
      <p:sp>
        <p:nvSpPr>
          <p:cNvPr id="8" name="TextBox 7">
            <a:extLst>
              <a:ext uri="{FF2B5EF4-FFF2-40B4-BE49-F238E27FC236}">
                <a16:creationId xmlns:a16="http://schemas.microsoft.com/office/drawing/2014/main" id="{A88BE8A0-3AF4-13F4-210D-EE104F9E6BB4}"/>
              </a:ext>
            </a:extLst>
          </p:cNvPr>
          <p:cNvSpPr txBox="1"/>
          <p:nvPr/>
        </p:nvSpPr>
        <p:spPr>
          <a:xfrm>
            <a:off x="3110647" y="2049159"/>
            <a:ext cx="546945" cy="523220"/>
          </a:xfrm>
          <a:prstGeom prst="rect">
            <a:avLst/>
          </a:prstGeom>
          <a:noFill/>
        </p:spPr>
        <p:txBody>
          <a:bodyPr wrap="none" rtlCol="0">
            <a:spAutoFit/>
          </a:bodyPr>
          <a:lstStyle/>
          <a:p>
            <a:r>
              <a:rPr lang="en-US" sz="2800" b="1" dirty="0">
                <a:solidFill>
                  <a:srgbClr val="6FAD47">
                    <a:alpha val="25000"/>
                  </a:srgbClr>
                </a:solidFill>
              </a:rPr>
              <a:t>+1</a:t>
            </a:r>
          </a:p>
        </p:txBody>
      </p:sp>
      <p:pic>
        <p:nvPicPr>
          <p:cNvPr id="12" name="Graphic 11">
            <a:extLst>
              <a:ext uri="{FF2B5EF4-FFF2-40B4-BE49-F238E27FC236}">
                <a16:creationId xmlns:a16="http://schemas.microsoft.com/office/drawing/2014/main" id="{2BA7483E-621D-E69E-C3CF-EF29BB7B2FEF}"/>
              </a:ext>
            </a:extLst>
          </p:cNvPr>
          <p:cNvPicPr>
            <a:picLocks noChangeAspect="1"/>
          </p:cNvPicPr>
          <p:nvPr/>
        </p:nvPicPr>
        <p:blipFill>
          <a:blip r:embed="rId9">
            <a:alphaModFix amt="25000"/>
            <a:extLst>
              <a:ext uri="{96DAC541-7B7A-43D3-8B79-37D633B846F1}">
                <asvg:svgBlip xmlns:asvg="http://schemas.microsoft.com/office/drawing/2016/SVG/main" r:embed="rId10"/>
              </a:ext>
            </a:extLst>
          </a:blip>
          <a:stretch>
            <a:fillRect/>
          </a:stretch>
        </p:blipFill>
        <p:spPr>
          <a:xfrm>
            <a:off x="8630866" y="2310769"/>
            <a:ext cx="594252" cy="594252"/>
          </a:xfrm>
          <a:prstGeom prst="rect">
            <a:avLst/>
          </a:prstGeom>
        </p:spPr>
      </p:pic>
      <p:sp>
        <p:nvSpPr>
          <p:cNvPr id="2" name="TextBox 1">
            <a:extLst>
              <a:ext uri="{FF2B5EF4-FFF2-40B4-BE49-F238E27FC236}">
                <a16:creationId xmlns:a16="http://schemas.microsoft.com/office/drawing/2014/main" id="{2F353B6A-7B1B-2DD0-F5FD-3E851D1532C3}"/>
              </a:ext>
            </a:extLst>
          </p:cNvPr>
          <p:cNvSpPr txBox="1"/>
          <p:nvPr/>
        </p:nvSpPr>
        <p:spPr>
          <a:xfrm>
            <a:off x="9154780" y="2058503"/>
            <a:ext cx="546945" cy="523220"/>
          </a:xfrm>
          <a:prstGeom prst="rect">
            <a:avLst/>
          </a:prstGeom>
          <a:noFill/>
        </p:spPr>
        <p:txBody>
          <a:bodyPr wrap="none" rtlCol="0">
            <a:spAutoFit/>
          </a:bodyPr>
          <a:lstStyle/>
          <a:p>
            <a:r>
              <a:rPr lang="en-US" sz="2800" b="1" dirty="0">
                <a:solidFill>
                  <a:srgbClr val="6FAD47">
                    <a:alpha val="25000"/>
                  </a:srgbClr>
                </a:solidFill>
              </a:rPr>
              <a:t>+1</a:t>
            </a:r>
          </a:p>
        </p:txBody>
      </p:sp>
      <p:pic>
        <p:nvPicPr>
          <p:cNvPr id="4" name="Graphic 3">
            <a:extLst>
              <a:ext uri="{FF2B5EF4-FFF2-40B4-BE49-F238E27FC236}">
                <a16:creationId xmlns:a16="http://schemas.microsoft.com/office/drawing/2014/main" id="{4DE2A6B1-37B2-A446-FE45-9015FBAB858B}"/>
              </a:ext>
            </a:extLst>
          </p:cNvPr>
          <p:cNvPicPr preferRelativeResize="0">
            <a:picLocks/>
          </p:cNvPicPr>
          <p:nvPr/>
        </p:nvPicPr>
        <p:blipFill>
          <a:blip r:embed="rId2">
            <a:extLst>
              <a:ext uri="{96DAC541-7B7A-43D3-8B79-37D633B846F1}">
                <asvg:svgBlip xmlns:asvg="http://schemas.microsoft.com/office/drawing/2016/SVG/main" r:embed="rId3"/>
              </a:ext>
            </a:extLst>
          </a:blip>
          <a:stretch>
            <a:fillRect/>
          </a:stretch>
        </p:blipFill>
        <p:spPr>
          <a:xfrm rot="19743557" flipH="1">
            <a:off x="3786368" y="3840145"/>
            <a:ext cx="914400" cy="914400"/>
          </a:xfrm>
          <a:prstGeom prst="rect">
            <a:avLst/>
          </a:prstGeom>
        </p:spPr>
      </p:pic>
      <p:sp>
        <p:nvSpPr>
          <p:cNvPr id="17" name="Freeform 16">
            <a:extLst>
              <a:ext uri="{FF2B5EF4-FFF2-40B4-BE49-F238E27FC236}">
                <a16:creationId xmlns:a16="http://schemas.microsoft.com/office/drawing/2014/main" id="{0D48DA0B-C1B2-A661-78C1-0665FFDE1F06}"/>
              </a:ext>
            </a:extLst>
          </p:cNvPr>
          <p:cNvSpPr/>
          <p:nvPr/>
        </p:nvSpPr>
        <p:spPr>
          <a:xfrm rot="1487563">
            <a:off x="4094073" y="1583528"/>
            <a:ext cx="2882362" cy="1481060"/>
          </a:xfrm>
          <a:custGeom>
            <a:avLst/>
            <a:gdLst>
              <a:gd name="connsiteX0" fmla="*/ 2368061 w 2368061"/>
              <a:gd name="connsiteY0" fmla="*/ 0 h 1055077"/>
              <a:gd name="connsiteX1" fmla="*/ 1676400 w 2368061"/>
              <a:gd name="connsiteY1" fmla="*/ 140677 h 1055077"/>
              <a:gd name="connsiteX2" fmla="*/ 785446 w 2368061"/>
              <a:gd name="connsiteY2" fmla="*/ 504092 h 1055077"/>
              <a:gd name="connsiteX3" fmla="*/ 0 w 2368061"/>
              <a:gd name="connsiteY3" fmla="*/ 1055077 h 1055077"/>
            </a:gdLst>
            <a:ahLst/>
            <a:cxnLst>
              <a:cxn ang="0">
                <a:pos x="connsiteX0" y="connsiteY0"/>
              </a:cxn>
              <a:cxn ang="0">
                <a:pos x="connsiteX1" y="connsiteY1"/>
              </a:cxn>
              <a:cxn ang="0">
                <a:pos x="connsiteX2" y="connsiteY2"/>
              </a:cxn>
              <a:cxn ang="0">
                <a:pos x="connsiteX3" y="connsiteY3"/>
              </a:cxn>
            </a:cxnLst>
            <a:rect l="l" t="t" r="r" b="b"/>
            <a:pathLst>
              <a:path w="2368061" h="1055077">
                <a:moveTo>
                  <a:pt x="2368061" y="0"/>
                </a:moveTo>
                <a:cubicBezTo>
                  <a:pt x="2154115" y="28331"/>
                  <a:pt x="1940169" y="56662"/>
                  <a:pt x="1676400" y="140677"/>
                </a:cubicBezTo>
                <a:cubicBezTo>
                  <a:pt x="1412631" y="224692"/>
                  <a:pt x="1064846" y="351692"/>
                  <a:pt x="785446" y="504092"/>
                </a:cubicBezTo>
                <a:cubicBezTo>
                  <a:pt x="506046" y="656492"/>
                  <a:pt x="253023" y="855784"/>
                  <a:pt x="0" y="1055077"/>
                </a:cubicBezTo>
              </a:path>
            </a:pathLst>
          </a:custGeom>
          <a:noFill/>
          <a:ln w="28575">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w="57150">
                <a:solidFill>
                  <a:schemeClr val="tx1"/>
                </a:solidFill>
              </a:ln>
            </a:endParaRPr>
          </a:p>
        </p:txBody>
      </p:sp>
      <p:sp>
        <p:nvSpPr>
          <p:cNvPr id="25" name="Freeform 24">
            <a:extLst>
              <a:ext uri="{FF2B5EF4-FFF2-40B4-BE49-F238E27FC236}">
                <a16:creationId xmlns:a16="http://schemas.microsoft.com/office/drawing/2014/main" id="{EF53E0A6-2C5A-5AC0-4511-4191AB755725}"/>
              </a:ext>
            </a:extLst>
          </p:cNvPr>
          <p:cNvSpPr/>
          <p:nvPr/>
        </p:nvSpPr>
        <p:spPr>
          <a:xfrm rot="19385291" flipV="1">
            <a:off x="5172667" y="3555478"/>
            <a:ext cx="2505574" cy="1615340"/>
          </a:xfrm>
          <a:custGeom>
            <a:avLst/>
            <a:gdLst>
              <a:gd name="connsiteX0" fmla="*/ 2368061 w 2368061"/>
              <a:gd name="connsiteY0" fmla="*/ 0 h 1055077"/>
              <a:gd name="connsiteX1" fmla="*/ 1676400 w 2368061"/>
              <a:gd name="connsiteY1" fmla="*/ 140677 h 1055077"/>
              <a:gd name="connsiteX2" fmla="*/ 785446 w 2368061"/>
              <a:gd name="connsiteY2" fmla="*/ 504092 h 1055077"/>
              <a:gd name="connsiteX3" fmla="*/ 0 w 2368061"/>
              <a:gd name="connsiteY3" fmla="*/ 1055077 h 1055077"/>
            </a:gdLst>
            <a:ahLst/>
            <a:cxnLst>
              <a:cxn ang="0">
                <a:pos x="connsiteX0" y="connsiteY0"/>
              </a:cxn>
              <a:cxn ang="0">
                <a:pos x="connsiteX1" y="connsiteY1"/>
              </a:cxn>
              <a:cxn ang="0">
                <a:pos x="connsiteX2" y="connsiteY2"/>
              </a:cxn>
              <a:cxn ang="0">
                <a:pos x="connsiteX3" y="connsiteY3"/>
              </a:cxn>
            </a:cxnLst>
            <a:rect l="l" t="t" r="r" b="b"/>
            <a:pathLst>
              <a:path w="2368061" h="1055077">
                <a:moveTo>
                  <a:pt x="2368061" y="0"/>
                </a:moveTo>
                <a:cubicBezTo>
                  <a:pt x="2154115" y="28331"/>
                  <a:pt x="1940169" y="56662"/>
                  <a:pt x="1676400" y="140677"/>
                </a:cubicBezTo>
                <a:cubicBezTo>
                  <a:pt x="1412631" y="224692"/>
                  <a:pt x="1064846" y="351692"/>
                  <a:pt x="785446" y="504092"/>
                </a:cubicBezTo>
                <a:cubicBezTo>
                  <a:pt x="506046" y="656492"/>
                  <a:pt x="253023" y="855784"/>
                  <a:pt x="0" y="1055077"/>
                </a:cubicBezTo>
              </a:path>
            </a:pathLst>
          </a:custGeom>
          <a:noFill/>
          <a:ln w="28575">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57150">
                <a:solidFill>
                  <a:schemeClr val="tx1"/>
                </a:solidFill>
              </a:ln>
            </a:endParaRPr>
          </a:p>
        </p:txBody>
      </p:sp>
    </p:spTree>
    <p:extLst>
      <p:ext uri="{BB962C8B-B14F-4D97-AF65-F5344CB8AC3E}">
        <p14:creationId xmlns:p14="http://schemas.microsoft.com/office/powerpoint/2010/main" val="8885148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8C54A-595D-0F63-DC78-7BC21E639E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979874-AC7A-9AE6-97AC-5FE21058914B}"/>
              </a:ext>
            </a:extLst>
          </p:cNvPr>
          <p:cNvSpPr>
            <a:spLocks noGrp="1"/>
          </p:cNvSpPr>
          <p:nvPr>
            <p:ph type="title"/>
          </p:nvPr>
        </p:nvSpPr>
        <p:spPr/>
        <p:txBody>
          <a:bodyPr/>
          <a:lstStyle/>
          <a:p>
            <a:r>
              <a:rPr lang="en-US" dirty="0"/>
              <a:t>What are we creating today?</a:t>
            </a:r>
          </a:p>
        </p:txBody>
      </p:sp>
      <p:sp>
        <p:nvSpPr>
          <p:cNvPr id="3" name="Content Placeholder 2">
            <a:extLst>
              <a:ext uri="{FF2B5EF4-FFF2-40B4-BE49-F238E27FC236}">
                <a16:creationId xmlns:a16="http://schemas.microsoft.com/office/drawing/2014/main" id="{26CB9EA7-4697-7E0A-7A8A-38BF17767A51}"/>
              </a:ext>
            </a:extLst>
          </p:cNvPr>
          <p:cNvSpPr>
            <a:spLocks noGrp="1"/>
          </p:cNvSpPr>
          <p:nvPr>
            <p:ph idx="1"/>
          </p:nvPr>
        </p:nvSpPr>
        <p:spPr/>
        <p:txBody>
          <a:bodyPr/>
          <a:lstStyle/>
          <a:p>
            <a:r>
              <a:rPr lang="en-US" dirty="0"/>
              <a:t>Demo 1 – Comment on new issues in same repo</a:t>
            </a:r>
          </a:p>
          <a:p>
            <a:r>
              <a:rPr lang="en-US" dirty="0"/>
              <a:t>Demo 2 – Also mirror issues to another repo</a:t>
            </a:r>
          </a:p>
          <a:p>
            <a:pPr lvl="1"/>
            <a:r>
              <a:rPr lang="en-US" dirty="0"/>
              <a:t>Show diagram with external webhook, but explain that we’re focusing on the GitHub part today and will skip the external endpoint (</a:t>
            </a:r>
            <a:r>
              <a:rPr lang="en-US" dirty="0" err="1"/>
              <a:t>ie</a:t>
            </a:r>
            <a:r>
              <a:rPr lang="en-US" dirty="0"/>
              <a:t> we need to store secrets in repos too)</a:t>
            </a:r>
          </a:p>
          <a:p>
            <a:pPr marL="0" indent="0">
              <a:buNone/>
            </a:pPr>
            <a:endParaRPr lang="en-US" dirty="0"/>
          </a:p>
        </p:txBody>
      </p:sp>
    </p:spTree>
    <p:extLst>
      <p:ext uri="{BB962C8B-B14F-4D97-AF65-F5344CB8AC3E}">
        <p14:creationId xmlns:p14="http://schemas.microsoft.com/office/powerpoint/2010/main" val="559854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186C9-ED99-4667-BDAD-FD10F06D36D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D58DA8D-A219-2AEC-2E7E-13C5A6C3F632}"/>
              </a:ext>
            </a:extLst>
          </p:cNvPr>
          <p:cNvSpPr>
            <a:spLocks noGrp="1"/>
          </p:cNvSpPr>
          <p:nvPr>
            <p:ph type="title"/>
          </p:nvPr>
        </p:nvSpPr>
        <p:spPr/>
        <p:txBody>
          <a:bodyPr/>
          <a:lstStyle/>
          <a:p>
            <a:r>
              <a:rPr lang="en-US" dirty="0"/>
              <a:t>Shedding Light on GitHub Actions</a:t>
            </a:r>
          </a:p>
        </p:txBody>
      </p:sp>
      <p:sp>
        <p:nvSpPr>
          <p:cNvPr id="5" name="Content Placeholder 4">
            <a:extLst>
              <a:ext uri="{FF2B5EF4-FFF2-40B4-BE49-F238E27FC236}">
                <a16:creationId xmlns:a16="http://schemas.microsoft.com/office/drawing/2014/main" id="{F70F1754-319E-DC3A-9633-6680B8AD66BD}"/>
              </a:ext>
            </a:extLst>
          </p:cNvPr>
          <p:cNvSpPr>
            <a:spLocks noGrp="1"/>
          </p:cNvSpPr>
          <p:nvPr>
            <p:ph idx="1"/>
          </p:nvPr>
        </p:nvSpPr>
        <p:spPr/>
        <p:txBody>
          <a:bodyPr/>
          <a:lstStyle/>
          <a:p>
            <a:r>
              <a:rPr lang="en-US" dirty="0"/>
              <a:t>GitHub Actions is the CI/CD platform in GitHub</a:t>
            </a:r>
          </a:p>
          <a:p>
            <a:pPr lvl="1"/>
            <a:r>
              <a:rPr lang="en-US" dirty="0"/>
              <a:t>Building, testing, deploying</a:t>
            </a:r>
          </a:p>
          <a:p>
            <a:pPr lvl="1"/>
            <a:endParaRPr lang="en-US" dirty="0"/>
          </a:p>
          <a:p>
            <a:r>
              <a:rPr lang="en-US" dirty="0"/>
              <a:t>GitHub Actions </a:t>
            </a:r>
            <a:r>
              <a:rPr lang="en-US" i="1" dirty="0">
                <a:solidFill>
                  <a:schemeClr val="tx1">
                    <a:lumMod val="50000"/>
                    <a:lumOff val="50000"/>
                  </a:schemeClr>
                </a:solidFill>
              </a:rPr>
              <a:t>(the platform, or “product”)</a:t>
            </a:r>
          </a:p>
          <a:p>
            <a:r>
              <a:rPr lang="en-US" dirty="0"/>
              <a:t>Workflows </a:t>
            </a:r>
            <a:r>
              <a:rPr lang="en-US" i="1" dirty="0">
                <a:solidFill>
                  <a:schemeClr val="tx1">
                    <a:lumMod val="50000"/>
                    <a:lumOff val="50000"/>
                  </a:schemeClr>
                </a:solidFill>
              </a:rPr>
              <a:t>(has triggers, jobs and steps)</a:t>
            </a:r>
          </a:p>
          <a:p>
            <a:r>
              <a:rPr lang="en-US" dirty="0"/>
              <a:t>Actions </a:t>
            </a:r>
            <a:r>
              <a:rPr lang="en-US" i="1" dirty="0">
                <a:solidFill>
                  <a:schemeClr val="tx1">
                    <a:lumMod val="50000"/>
                    <a:lumOff val="50000"/>
                  </a:schemeClr>
                </a:solidFill>
              </a:rPr>
              <a:t>(can be one or multiple steps)</a:t>
            </a:r>
          </a:p>
          <a:p>
            <a:endParaRPr lang="en-US" dirty="0"/>
          </a:p>
        </p:txBody>
      </p:sp>
    </p:spTree>
    <p:extLst>
      <p:ext uri="{BB962C8B-B14F-4D97-AF65-F5344CB8AC3E}">
        <p14:creationId xmlns:p14="http://schemas.microsoft.com/office/powerpoint/2010/main" val="3460867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B397E-2E02-F701-BB5A-14EC5705356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C8BD39D-7C19-4DBA-8CF1-CFEADDDF4764}"/>
              </a:ext>
            </a:extLst>
          </p:cNvPr>
          <p:cNvSpPr>
            <a:spLocks noGrp="1"/>
          </p:cNvSpPr>
          <p:nvPr>
            <p:ph type="title"/>
          </p:nvPr>
        </p:nvSpPr>
        <p:spPr/>
        <p:txBody>
          <a:bodyPr/>
          <a:lstStyle/>
          <a:p>
            <a:r>
              <a:rPr lang="en-US" dirty="0"/>
              <a:t>Types of GitHub Actions</a:t>
            </a:r>
          </a:p>
        </p:txBody>
      </p:sp>
      <p:sp>
        <p:nvSpPr>
          <p:cNvPr id="5" name="Content Placeholder 4">
            <a:extLst>
              <a:ext uri="{FF2B5EF4-FFF2-40B4-BE49-F238E27FC236}">
                <a16:creationId xmlns:a16="http://schemas.microsoft.com/office/drawing/2014/main" id="{81EF47A1-2C2D-622E-521E-E506E142B9C0}"/>
              </a:ext>
            </a:extLst>
          </p:cNvPr>
          <p:cNvSpPr>
            <a:spLocks noGrp="1"/>
          </p:cNvSpPr>
          <p:nvPr>
            <p:ph idx="1"/>
          </p:nvPr>
        </p:nvSpPr>
        <p:spPr/>
        <p:txBody>
          <a:bodyPr/>
          <a:lstStyle/>
          <a:p>
            <a:r>
              <a:rPr lang="en-US" dirty="0"/>
              <a:t>Public Actions on Marketplace</a:t>
            </a:r>
          </a:p>
          <a:p>
            <a:pPr lvl="1"/>
            <a:r>
              <a:rPr lang="en-US" dirty="0">
                <a:hlinkClick r:id="rId2"/>
              </a:rPr>
              <a:t>actions/upload-artifact@v4</a:t>
            </a:r>
            <a:endParaRPr lang="en-US" dirty="0"/>
          </a:p>
          <a:p>
            <a:r>
              <a:rPr lang="en-US" dirty="0"/>
              <a:t>Custom Actions</a:t>
            </a:r>
          </a:p>
          <a:p>
            <a:pPr lvl="1"/>
            <a:r>
              <a:rPr lang="en-US" dirty="0"/>
              <a:t>Docker Container</a:t>
            </a:r>
          </a:p>
          <a:p>
            <a:pPr lvl="1"/>
            <a:r>
              <a:rPr lang="en-US" dirty="0"/>
              <a:t>JavaScript Actions</a:t>
            </a:r>
          </a:p>
          <a:p>
            <a:pPr lvl="1"/>
            <a:r>
              <a:rPr lang="en-US" dirty="0"/>
              <a:t>Composite Actions</a:t>
            </a:r>
          </a:p>
        </p:txBody>
      </p:sp>
    </p:spTree>
    <p:extLst>
      <p:ext uri="{BB962C8B-B14F-4D97-AF65-F5344CB8AC3E}">
        <p14:creationId xmlns:p14="http://schemas.microsoft.com/office/powerpoint/2010/main" val="31350198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B9602-CDDE-475B-E155-2377C00B41A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69B150E-2C7F-90D7-2436-C74686C325BF}"/>
              </a:ext>
            </a:extLst>
          </p:cNvPr>
          <p:cNvSpPr>
            <a:spLocks noGrp="1"/>
          </p:cNvSpPr>
          <p:nvPr>
            <p:ph type="title"/>
          </p:nvPr>
        </p:nvSpPr>
        <p:spPr/>
        <p:txBody>
          <a:bodyPr/>
          <a:lstStyle/>
          <a:p>
            <a:r>
              <a:rPr lang="en-US" dirty="0"/>
              <a:t>Example of GitHub Action</a:t>
            </a:r>
          </a:p>
        </p:txBody>
      </p:sp>
      <p:sp>
        <p:nvSpPr>
          <p:cNvPr id="5" name="Content Placeholder 4">
            <a:extLst>
              <a:ext uri="{FF2B5EF4-FFF2-40B4-BE49-F238E27FC236}">
                <a16:creationId xmlns:a16="http://schemas.microsoft.com/office/drawing/2014/main" id="{C7D81213-79C2-DD03-827D-DDE679F37DFE}"/>
              </a:ext>
            </a:extLst>
          </p:cNvPr>
          <p:cNvSpPr>
            <a:spLocks noGrp="1"/>
          </p:cNvSpPr>
          <p:nvPr>
            <p:ph idx="1"/>
          </p:nvPr>
        </p:nvSpPr>
        <p:spPr/>
        <p:txBody>
          <a:bodyPr/>
          <a:lstStyle/>
          <a:p>
            <a:r>
              <a:rPr lang="en-US" dirty="0"/>
              <a:t>A picture of </a:t>
            </a:r>
            <a:r>
              <a:rPr lang="en-US" dirty="0" err="1"/>
              <a:t>yaml</a:t>
            </a:r>
            <a:r>
              <a:rPr lang="en-US" dirty="0"/>
              <a:t> with animation of trigger, jobs, steps </a:t>
            </a:r>
            <a:r>
              <a:rPr lang="en-US" dirty="0" err="1"/>
              <a:t>etc</a:t>
            </a:r>
            <a:endParaRPr lang="en-US" dirty="0"/>
          </a:p>
        </p:txBody>
      </p:sp>
    </p:spTree>
    <p:extLst>
      <p:ext uri="{BB962C8B-B14F-4D97-AF65-F5344CB8AC3E}">
        <p14:creationId xmlns:p14="http://schemas.microsoft.com/office/powerpoint/2010/main" val="763447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40C16-273D-75A5-A1DE-A7720882E199}"/>
              </a:ext>
            </a:extLst>
          </p:cNvPr>
          <p:cNvSpPr>
            <a:spLocks noGrp="1"/>
          </p:cNvSpPr>
          <p:nvPr>
            <p:ph type="title"/>
          </p:nvPr>
        </p:nvSpPr>
        <p:spPr/>
        <p:txBody>
          <a:bodyPr/>
          <a:lstStyle/>
          <a:p>
            <a:r>
              <a:rPr lang="en-US" dirty="0"/>
              <a:t>Tips &amp; Tooling</a:t>
            </a:r>
          </a:p>
        </p:txBody>
      </p:sp>
      <p:sp>
        <p:nvSpPr>
          <p:cNvPr id="3" name="Content Placeholder 2">
            <a:extLst>
              <a:ext uri="{FF2B5EF4-FFF2-40B4-BE49-F238E27FC236}">
                <a16:creationId xmlns:a16="http://schemas.microsoft.com/office/drawing/2014/main" id="{18D6513E-C3BE-3A08-D678-DA66BA2F7014}"/>
              </a:ext>
            </a:extLst>
          </p:cNvPr>
          <p:cNvSpPr>
            <a:spLocks noGrp="1"/>
          </p:cNvSpPr>
          <p:nvPr>
            <p:ph idx="1"/>
          </p:nvPr>
        </p:nvSpPr>
        <p:spPr/>
        <p:txBody>
          <a:bodyPr>
            <a:normAutofit fontScale="70000" lnSpcReduction="20000"/>
          </a:bodyPr>
          <a:lstStyle/>
          <a:p>
            <a:r>
              <a:rPr lang="en-US" dirty="0"/>
              <a:t>You think you need access to repo secrets in PRs?</a:t>
            </a:r>
          </a:p>
          <a:p>
            <a:pPr lvl="1"/>
            <a:r>
              <a:rPr lang="en-US" dirty="0"/>
              <a:t>You don’t, never give anyone access to secrets from PRs</a:t>
            </a:r>
          </a:p>
          <a:p>
            <a:pPr lvl="1"/>
            <a:r>
              <a:rPr lang="en-US" dirty="0"/>
              <a:t>Secrets are not accessible from forks (</a:t>
            </a:r>
            <a:r>
              <a:rPr lang="en-US" dirty="0" err="1"/>
              <a:t>ie</a:t>
            </a:r>
            <a:r>
              <a:rPr lang="en-US" dirty="0"/>
              <a:t> are accessible in repo-internal PRs), but I think the experience for internal and external collaborators should be the same</a:t>
            </a:r>
          </a:p>
          <a:p>
            <a:r>
              <a:rPr lang="en-US" dirty="0"/>
              <a:t>Tooling</a:t>
            </a:r>
          </a:p>
          <a:p>
            <a:pPr lvl="1"/>
            <a:r>
              <a:rPr lang="en-US" dirty="0"/>
              <a:t>VS Code Extension</a:t>
            </a:r>
          </a:p>
          <a:p>
            <a:r>
              <a:rPr lang="en-US" dirty="0"/>
              <a:t>Default Branch (“main”)</a:t>
            </a:r>
          </a:p>
          <a:p>
            <a:pPr lvl="1"/>
            <a:r>
              <a:rPr lang="en-US" dirty="0"/>
              <a:t>Workflow Triggers</a:t>
            </a:r>
          </a:p>
          <a:p>
            <a:r>
              <a:rPr lang="en-US" dirty="0"/>
              <a:t>Environments</a:t>
            </a:r>
          </a:p>
          <a:p>
            <a:pPr lvl="1"/>
            <a:r>
              <a:rPr lang="en-US" dirty="0"/>
              <a:t>Approvals</a:t>
            </a:r>
          </a:p>
          <a:p>
            <a:pPr lvl="1"/>
            <a:r>
              <a:rPr lang="en-US" dirty="0"/>
              <a:t>Conditional Secrets &amp; Variables</a:t>
            </a:r>
          </a:p>
          <a:p>
            <a:r>
              <a:rPr lang="en-US" dirty="0"/>
              <a:t>Strategy &amp; Matrix</a:t>
            </a:r>
          </a:p>
          <a:p>
            <a:pPr lvl="1"/>
            <a:r>
              <a:rPr lang="en-US" dirty="0"/>
              <a:t>Fantastic for cross-platform module testing</a:t>
            </a:r>
          </a:p>
        </p:txBody>
      </p:sp>
      <p:pic>
        <p:nvPicPr>
          <p:cNvPr id="4" name="Picture 3">
            <a:extLst>
              <a:ext uri="{FF2B5EF4-FFF2-40B4-BE49-F238E27FC236}">
                <a16:creationId xmlns:a16="http://schemas.microsoft.com/office/drawing/2014/main" id="{41751665-6271-5359-C852-55E649412186}"/>
              </a:ext>
            </a:extLst>
          </p:cNvPr>
          <p:cNvPicPr>
            <a:picLocks noChangeAspect="1"/>
          </p:cNvPicPr>
          <p:nvPr/>
        </p:nvPicPr>
        <p:blipFill>
          <a:blip r:embed="rId2"/>
          <a:stretch>
            <a:fillRect/>
          </a:stretch>
        </p:blipFill>
        <p:spPr>
          <a:xfrm>
            <a:off x="5064369" y="3584838"/>
            <a:ext cx="6881446" cy="832912"/>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804814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145A3-D453-0047-C772-ED03164FD26F}"/>
            </a:ext>
          </a:extLst>
        </p:cNvPr>
        <p:cNvGrpSpPr/>
        <p:nvPr/>
      </p:nvGrpSpPr>
      <p:grpSpPr>
        <a:xfrm>
          <a:off x="0" y="0"/>
          <a:ext cx="0" cy="0"/>
          <a:chOff x="0" y="0"/>
          <a:chExt cx="0" cy="0"/>
        </a:xfrm>
      </p:grpSpPr>
      <p:sp>
        <p:nvSpPr>
          <p:cNvPr id="3" name="Sous-titre 2">
            <a:extLst>
              <a:ext uri="{FF2B5EF4-FFF2-40B4-BE49-F238E27FC236}">
                <a16:creationId xmlns:a16="http://schemas.microsoft.com/office/drawing/2014/main" id="{3D337DCC-7275-13FA-F9E0-7DCE8E6A9B87}"/>
              </a:ext>
            </a:extLst>
          </p:cNvPr>
          <p:cNvSpPr txBox="1">
            <a:spLocks/>
          </p:cNvSpPr>
          <p:nvPr/>
        </p:nvSpPr>
        <p:spPr>
          <a:xfrm>
            <a:off x="1524000" y="4597215"/>
            <a:ext cx="9144000" cy="631759"/>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rgbClr val="3B2B46"/>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3600" b="1" i="1" dirty="0"/>
              <a:t>Emanuel Palm</a:t>
            </a:r>
            <a:endParaRPr lang="en-GB" sz="3600" b="1" i="1" dirty="0"/>
          </a:p>
        </p:txBody>
      </p:sp>
      <p:cxnSp>
        <p:nvCxnSpPr>
          <p:cNvPr id="6" name="Connecteur droit 5">
            <a:extLst>
              <a:ext uri="{FF2B5EF4-FFF2-40B4-BE49-F238E27FC236}">
                <a16:creationId xmlns:a16="http://schemas.microsoft.com/office/drawing/2014/main" id="{A675592C-4C3B-EAB9-2582-2F213947B3F7}"/>
              </a:ext>
            </a:extLst>
          </p:cNvPr>
          <p:cNvCxnSpPr/>
          <p:nvPr/>
        </p:nvCxnSpPr>
        <p:spPr>
          <a:xfrm>
            <a:off x="3867150" y="4415220"/>
            <a:ext cx="4508500" cy="0"/>
          </a:xfrm>
          <a:prstGeom prst="line">
            <a:avLst/>
          </a:prstGeom>
          <a:ln>
            <a:solidFill>
              <a:srgbClr val="3B2B46"/>
            </a:solidFill>
          </a:ln>
        </p:spPr>
        <p:style>
          <a:lnRef idx="1">
            <a:schemeClr val="accent1"/>
          </a:lnRef>
          <a:fillRef idx="0">
            <a:schemeClr val="accent1"/>
          </a:fillRef>
          <a:effectRef idx="0">
            <a:schemeClr val="accent1"/>
          </a:effectRef>
          <a:fontRef idx="minor">
            <a:schemeClr val="tx1"/>
          </a:fontRef>
        </p:style>
      </p:cxnSp>
      <p:sp>
        <p:nvSpPr>
          <p:cNvPr id="4" name="Titel 3">
            <a:extLst>
              <a:ext uri="{FF2B5EF4-FFF2-40B4-BE49-F238E27FC236}">
                <a16:creationId xmlns:a16="http://schemas.microsoft.com/office/drawing/2014/main" id="{46D77E42-4AD5-2F55-8E85-0363A48920EA}"/>
              </a:ext>
            </a:extLst>
          </p:cNvPr>
          <p:cNvSpPr>
            <a:spLocks noGrp="1"/>
          </p:cNvSpPr>
          <p:nvPr>
            <p:ph type="title" idx="4294967295"/>
          </p:nvPr>
        </p:nvSpPr>
        <p:spPr>
          <a:xfrm>
            <a:off x="105103" y="1978492"/>
            <a:ext cx="11981794" cy="2436728"/>
          </a:xfrm>
          <a:prstGeom prst="rect">
            <a:avLst/>
          </a:prstGeom>
          <a:ln>
            <a:noFill/>
          </a:ln>
        </p:spPr>
        <p:txBody>
          <a:bodyPr anchor="b" anchorCtr="0"/>
          <a:lstStyle/>
          <a:p>
            <a:pPr algn="ctr"/>
            <a:r>
              <a:rPr lang="en-US" i="1" dirty="0">
                <a:solidFill>
                  <a:srgbClr val="346297"/>
                </a:solidFill>
                <a:effectLst/>
                <a:latin typeface="+mn-lt"/>
              </a:rPr>
              <a:t>Building robust</a:t>
            </a:r>
            <a:br>
              <a:rPr lang="en-US" sz="5400" b="1" dirty="0">
                <a:solidFill>
                  <a:srgbClr val="346297"/>
                </a:solidFill>
                <a:effectLst/>
                <a:latin typeface="+mn-lt"/>
              </a:rPr>
            </a:br>
            <a:r>
              <a:rPr lang="en-US" sz="5400" b="1" dirty="0">
                <a:solidFill>
                  <a:srgbClr val="346297"/>
                </a:solidFill>
                <a:effectLst/>
                <a:latin typeface="+mn-lt"/>
              </a:rPr>
              <a:t>CI/CD pipelines </a:t>
            </a:r>
            <a:r>
              <a:rPr lang="en-US" sz="4000" b="1" dirty="0">
                <a:solidFill>
                  <a:srgbClr val="346297"/>
                </a:solidFill>
                <a:effectLst/>
                <a:latin typeface="+mn-lt"/>
              </a:rPr>
              <a:t>with</a:t>
            </a:r>
            <a:r>
              <a:rPr lang="en-US" sz="5400" b="1" dirty="0">
                <a:solidFill>
                  <a:srgbClr val="346297"/>
                </a:solidFill>
                <a:effectLst/>
                <a:latin typeface="+mn-lt"/>
              </a:rPr>
              <a:t> GitHub Apps</a:t>
            </a:r>
            <a:br>
              <a:rPr lang="en-US" sz="5400" b="1" dirty="0">
                <a:solidFill>
                  <a:srgbClr val="346297"/>
                </a:solidFill>
                <a:effectLst/>
                <a:latin typeface="+mn-lt"/>
              </a:rPr>
            </a:br>
            <a:r>
              <a:rPr lang="en-US" i="1" dirty="0">
                <a:solidFill>
                  <a:srgbClr val="346297"/>
                </a:solidFill>
                <a:effectLst/>
                <a:latin typeface="+mn-lt"/>
              </a:rPr>
              <a:t>and custom automation</a:t>
            </a:r>
            <a:endParaRPr lang="en-DE" i="1" dirty="0">
              <a:solidFill>
                <a:srgbClr val="346297"/>
              </a:solidFill>
              <a:effectLst/>
              <a:latin typeface="+mn-lt"/>
            </a:endParaRPr>
          </a:p>
        </p:txBody>
      </p:sp>
    </p:spTree>
    <p:extLst>
      <p:ext uri="{BB962C8B-B14F-4D97-AF65-F5344CB8AC3E}">
        <p14:creationId xmlns:p14="http://schemas.microsoft.com/office/powerpoint/2010/main" val="155290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97DD9-BAE6-59AE-102B-47F62ABE8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18221B-22B2-C561-1E55-FDFC2BEFA9A5}"/>
              </a:ext>
            </a:extLst>
          </p:cNvPr>
          <p:cNvSpPr>
            <a:spLocks noGrp="1"/>
          </p:cNvSpPr>
          <p:nvPr>
            <p:ph type="title"/>
          </p:nvPr>
        </p:nvSpPr>
        <p:spPr/>
        <p:txBody>
          <a:bodyPr/>
          <a:lstStyle/>
          <a:p>
            <a:r>
              <a:rPr lang="en-US" dirty="0"/>
              <a:t>Tips &amp; Tooling</a:t>
            </a:r>
          </a:p>
        </p:txBody>
      </p:sp>
      <p:sp>
        <p:nvSpPr>
          <p:cNvPr id="3" name="Content Placeholder 2">
            <a:extLst>
              <a:ext uri="{FF2B5EF4-FFF2-40B4-BE49-F238E27FC236}">
                <a16:creationId xmlns:a16="http://schemas.microsoft.com/office/drawing/2014/main" id="{CCCE154D-83BB-D1D1-145B-80A578C5536F}"/>
              </a:ext>
            </a:extLst>
          </p:cNvPr>
          <p:cNvSpPr>
            <a:spLocks noGrp="1"/>
          </p:cNvSpPr>
          <p:nvPr>
            <p:ph idx="1"/>
          </p:nvPr>
        </p:nvSpPr>
        <p:spPr/>
        <p:txBody>
          <a:bodyPr>
            <a:normAutofit/>
          </a:bodyPr>
          <a:lstStyle/>
          <a:p>
            <a:r>
              <a:rPr lang="sv-SE" sz="2800" dirty="0" err="1"/>
              <a:t>Workflows</a:t>
            </a:r>
            <a:r>
              <a:rPr lang="sv-SE" sz="2800" dirty="0"/>
              <a:t> </a:t>
            </a:r>
            <a:r>
              <a:rPr lang="sv-SE" sz="2800" dirty="0" err="1"/>
              <a:t>can</a:t>
            </a:r>
            <a:r>
              <a:rPr lang="sv-SE" sz="2800" dirty="0"/>
              <a:t> be Status Checks for PRs</a:t>
            </a:r>
          </a:p>
        </p:txBody>
      </p:sp>
    </p:spTree>
    <p:extLst>
      <p:ext uri="{BB962C8B-B14F-4D97-AF65-F5344CB8AC3E}">
        <p14:creationId xmlns:p14="http://schemas.microsoft.com/office/powerpoint/2010/main" val="693820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82010-F5CC-AE26-DA9E-A55AA1AD95D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8EE852F-9268-E635-BF66-71CBCB1AE97A}"/>
              </a:ext>
            </a:extLst>
          </p:cNvPr>
          <p:cNvSpPr>
            <a:spLocks noGrp="1"/>
          </p:cNvSpPr>
          <p:nvPr>
            <p:ph type="title"/>
          </p:nvPr>
        </p:nvSpPr>
        <p:spPr/>
        <p:txBody>
          <a:bodyPr/>
          <a:lstStyle/>
          <a:p>
            <a:r>
              <a:rPr lang="en-US" dirty="0"/>
              <a:t>Workflow Context Variable(s)</a:t>
            </a:r>
          </a:p>
        </p:txBody>
      </p:sp>
      <p:sp>
        <p:nvSpPr>
          <p:cNvPr id="5" name="Content Placeholder 4">
            <a:extLst>
              <a:ext uri="{FF2B5EF4-FFF2-40B4-BE49-F238E27FC236}">
                <a16:creationId xmlns:a16="http://schemas.microsoft.com/office/drawing/2014/main" id="{0B540C2A-F5DA-B980-B7DF-E902BC5CFF59}"/>
              </a:ext>
            </a:extLst>
          </p:cNvPr>
          <p:cNvSpPr>
            <a:spLocks noGrp="1"/>
          </p:cNvSpPr>
          <p:nvPr>
            <p:ph idx="1"/>
          </p:nvPr>
        </p:nvSpPr>
        <p:spPr/>
        <p:txBody>
          <a:bodyPr/>
          <a:lstStyle/>
          <a:p>
            <a:r>
              <a:rPr lang="en-US" dirty="0"/>
              <a:t>Branch</a:t>
            </a:r>
          </a:p>
          <a:p>
            <a:r>
              <a:rPr lang="en-US" dirty="0"/>
              <a:t>Triggers</a:t>
            </a:r>
          </a:p>
          <a:p>
            <a:r>
              <a:rPr lang="en-US" dirty="0"/>
              <a:t>Events</a:t>
            </a:r>
          </a:p>
        </p:txBody>
      </p:sp>
    </p:spTree>
    <p:extLst>
      <p:ext uri="{BB962C8B-B14F-4D97-AF65-F5344CB8AC3E}">
        <p14:creationId xmlns:p14="http://schemas.microsoft.com/office/powerpoint/2010/main" val="1781723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91E0F2-FE77-51ED-3F72-223B58926E74}"/>
              </a:ext>
            </a:extLst>
          </p:cNvPr>
          <p:cNvSpPr>
            <a:spLocks noGrp="1"/>
          </p:cNvSpPr>
          <p:nvPr>
            <p:ph type="title"/>
          </p:nvPr>
        </p:nvSpPr>
        <p:spPr/>
        <p:txBody>
          <a:bodyPr/>
          <a:lstStyle/>
          <a:p>
            <a:r>
              <a:rPr lang="sv-SE" dirty="0" err="1"/>
              <a:t>GitHub</a:t>
            </a:r>
            <a:r>
              <a:rPr lang="sv-SE" dirty="0"/>
              <a:t> </a:t>
            </a:r>
            <a:r>
              <a:rPr lang="sv-SE" dirty="0" err="1"/>
              <a:t>Apps</a:t>
            </a:r>
            <a:endParaRPr lang="sv-SE" dirty="0"/>
          </a:p>
        </p:txBody>
      </p:sp>
      <p:sp>
        <p:nvSpPr>
          <p:cNvPr id="3" name="Espace réservé du contenu 2">
            <a:extLst>
              <a:ext uri="{FF2B5EF4-FFF2-40B4-BE49-F238E27FC236}">
                <a16:creationId xmlns:a16="http://schemas.microsoft.com/office/drawing/2014/main" id="{07D5023A-BA6F-B725-CF78-FD889E577EA6}"/>
              </a:ext>
            </a:extLst>
          </p:cNvPr>
          <p:cNvSpPr>
            <a:spLocks noGrp="1"/>
          </p:cNvSpPr>
          <p:nvPr>
            <p:ph idx="1"/>
          </p:nvPr>
        </p:nvSpPr>
        <p:spPr>
          <a:xfrm>
            <a:off x="838200" y="1825625"/>
            <a:ext cx="11185634" cy="4351338"/>
          </a:xfrm>
        </p:spPr>
        <p:txBody>
          <a:bodyPr>
            <a:normAutofit/>
          </a:bodyPr>
          <a:lstStyle/>
          <a:p>
            <a:r>
              <a:rPr lang="sv-SE" sz="2800" dirty="0" err="1"/>
              <a:t>OAuth</a:t>
            </a:r>
            <a:r>
              <a:rPr lang="sv-SE" sz="2800" dirty="0"/>
              <a:t> </a:t>
            </a:r>
            <a:r>
              <a:rPr lang="sv-SE" sz="2800" dirty="0" err="1"/>
              <a:t>Apps</a:t>
            </a:r>
            <a:r>
              <a:rPr lang="sv-SE" sz="2800" dirty="0"/>
              <a:t> support on-</a:t>
            </a:r>
            <a:r>
              <a:rPr lang="sv-SE" sz="2800" dirty="0" err="1"/>
              <a:t>behalf</a:t>
            </a:r>
            <a:r>
              <a:rPr lang="sv-SE" sz="2800" dirty="0"/>
              <a:t>-</a:t>
            </a:r>
            <a:r>
              <a:rPr lang="sv-SE" sz="2800" dirty="0" err="1"/>
              <a:t>of</a:t>
            </a:r>
            <a:r>
              <a:rPr lang="sv-SE" sz="2800" dirty="0"/>
              <a:t> </a:t>
            </a:r>
            <a:r>
              <a:rPr lang="sv-SE" sz="2800" dirty="0" err="1"/>
              <a:t>workflows</a:t>
            </a:r>
            <a:r>
              <a:rPr lang="sv-SE" sz="2800" dirty="0"/>
              <a:t> (</a:t>
            </a:r>
            <a:r>
              <a:rPr lang="sv-SE" sz="2800" dirty="0" err="1"/>
              <a:t>logging</a:t>
            </a:r>
            <a:r>
              <a:rPr lang="sv-SE" sz="2800" dirty="0"/>
              <a:t> in as a </a:t>
            </a:r>
            <a:r>
              <a:rPr lang="sv-SE" sz="2800" dirty="0" err="1"/>
              <a:t>user</a:t>
            </a:r>
            <a:r>
              <a:rPr lang="sv-SE" sz="2800" dirty="0"/>
              <a:t>)</a:t>
            </a:r>
          </a:p>
          <a:p>
            <a:endParaRPr lang="sv-SE" sz="2800" dirty="0"/>
          </a:p>
        </p:txBody>
      </p:sp>
    </p:spTree>
    <p:extLst>
      <p:ext uri="{BB962C8B-B14F-4D97-AF65-F5344CB8AC3E}">
        <p14:creationId xmlns:p14="http://schemas.microsoft.com/office/powerpoint/2010/main" val="11013615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13A3FF-3AD7-1273-E777-1A5F7C7EE03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25E7A64-BE16-56E1-DE59-E00535CDAB4C}"/>
              </a:ext>
            </a:extLst>
          </p:cNvPr>
          <p:cNvSpPr>
            <a:spLocks noGrp="1"/>
          </p:cNvSpPr>
          <p:nvPr>
            <p:ph type="title"/>
          </p:nvPr>
        </p:nvSpPr>
        <p:spPr/>
        <p:txBody>
          <a:bodyPr/>
          <a:lstStyle/>
          <a:p>
            <a:r>
              <a:rPr lang="sv-SE" dirty="0" err="1"/>
              <a:t>GitHub</a:t>
            </a:r>
            <a:r>
              <a:rPr lang="sv-SE" dirty="0"/>
              <a:t> </a:t>
            </a:r>
            <a:r>
              <a:rPr lang="sv-SE" dirty="0" err="1"/>
              <a:t>Apps</a:t>
            </a:r>
            <a:r>
              <a:rPr lang="sv-SE" dirty="0"/>
              <a:t> vs </a:t>
            </a:r>
            <a:r>
              <a:rPr lang="sv-SE" dirty="0" err="1"/>
              <a:t>OAuth</a:t>
            </a:r>
            <a:r>
              <a:rPr lang="sv-SE" dirty="0"/>
              <a:t> </a:t>
            </a:r>
            <a:r>
              <a:rPr lang="sv-SE" dirty="0" err="1"/>
              <a:t>Apps</a:t>
            </a:r>
            <a:r>
              <a:rPr lang="sv-SE" dirty="0"/>
              <a:t>?</a:t>
            </a:r>
          </a:p>
        </p:txBody>
      </p:sp>
      <p:sp>
        <p:nvSpPr>
          <p:cNvPr id="3" name="Espace réservé du contenu 2">
            <a:extLst>
              <a:ext uri="{FF2B5EF4-FFF2-40B4-BE49-F238E27FC236}">
                <a16:creationId xmlns:a16="http://schemas.microsoft.com/office/drawing/2014/main" id="{3E1A55C3-C581-59D3-6C52-FF53FF7A9029}"/>
              </a:ext>
            </a:extLst>
          </p:cNvPr>
          <p:cNvSpPr>
            <a:spLocks noGrp="1"/>
          </p:cNvSpPr>
          <p:nvPr>
            <p:ph idx="1"/>
          </p:nvPr>
        </p:nvSpPr>
        <p:spPr>
          <a:xfrm>
            <a:off x="838200" y="1825625"/>
            <a:ext cx="11185634" cy="4351338"/>
          </a:xfrm>
        </p:spPr>
        <p:txBody>
          <a:bodyPr>
            <a:normAutofit lnSpcReduction="10000"/>
          </a:bodyPr>
          <a:lstStyle/>
          <a:p>
            <a:r>
              <a:rPr lang="sv-SE" sz="2800" dirty="0" err="1"/>
              <a:t>OAuth</a:t>
            </a:r>
            <a:r>
              <a:rPr lang="sv-SE" sz="2800" dirty="0"/>
              <a:t> </a:t>
            </a:r>
            <a:r>
              <a:rPr lang="sv-SE" sz="2800" dirty="0" err="1"/>
              <a:t>Apps</a:t>
            </a:r>
            <a:r>
              <a:rPr lang="sv-SE" sz="2800" dirty="0"/>
              <a:t> support on-</a:t>
            </a:r>
            <a:r>
              <a:rPr lang="sv-SE" sz="2800" dirty="0" err="1"/>
              <a:t>behalf</a:t>
            </a:r>
            <a:r>
              <a:rPr lang="sv-SE" sz="2800" dirty="0"/>
              <a:t>-</a:t>
            </a:r>
            <a:r>
              <a:rPr lang="sv-SE" sz="2800" dirty="0" err="1"/>
              <a:t>of</a:t>
            </a:r>
            <a:r>
              <a:rPr lang="sv-SE" sz="2800" dirty="0"/>
              <a:t> </a:t>
            </a:r>
            <a:r>
              <a:rPr lang="sv-SE" sz="2800" dirty="0" err="1"/>
              <a:t>workflows</a:t>
            </a:r>
            <a:r>
              <a:rPr lang="sv-SE" sz="2800" dirty="0"/>
              <a:t> (</a:t>
            </a:r>
            <a:r>
              <a:rPr lang="sv-SE" sz="2800" dirty="0" err="1"/>
              <a:t>logging</a:t>
            </a:r>
            <a:r>
              <a:rPr lang="sv-SE" sz="2800" dirty="0"/>
              <a:t> in as a </a:t>
            </a:r>
            <a:r>
              <a:rPr lang="sv-SE" sz="2800" dirty="0" err="1"/>
              <a:t>user</a:t>
            </a:r>
            <a:r>
              <a:rPr lang="sv-SE" sz="2800" dirty="0"/>
              <a:t>)</a:t>
            </a:r>
          </a:p>
          <a:p>
            <a:r>
              <a:rPr lang="sv-SE" sz="2800" dirty="0" err="1"/>
              <a:t>GitHub</a:t>
            </a:r>
            <a:r>
              <a:rPr lang="sv-SE" sz="2800" dirty="0"/>
              <a:t> </a:t>
            </a:r>
            <a:r>
              <a:rPr lang="sv-SE" sz="2800" dirty="0" err="1"/>
              <a:t>Apps</a:t>
            </a:r>
            <a:r>
              <a:rPr lang="sv-SE" sz="2800" dirty="0"/>
              <a:t> support </a:t>
            </a:r>
            <a:r>
              <a:rPr lang="sv-SE" sz="2800" dirty="0" err="1"/>
              <a:t>both</a:t>
            </a:r>
            <a:r>
              <a:rPr lang="sv-SE" sz="2800" dirty="0"/>
              <a:t> on-</a:t>
            </a:r>
            <a:r>
              <a:rPr lang="sv-SE" sz="2800" dirty="0" err="1"/>
              <a:t>behalf</a:t>
            </a:r>
            <a:r>
              <a:rPr lang="sv-SE" sz="2800" dirty="0"/>
              <a:t>-</a:t>
            </a:r>
            <a:r>
              <a:rPr lang="sv-SE" sz="2800" dirty="0" err="1"/>
              <a:t>of</a:t>
            </a:r>
            <a:r>
              <a:rPr lang="sv-SE" sz="2800" dirty="0"/>
              <a:t> and independent actions</a:t>
            </a:r>
          </a:p>
          <a:p>
            <a:pPr lvl="1"/>
            <a:r>
              <a:rPr lang="sv-SE" sz="2400" dirty="0" err="1"/>
              <a:t>Today</a:t>
            </a:r>
            <a:r>
              <a:rPr lang="sv-SE" sz="2400" dirty="0"/>
              <a:t> </a:t>
            </a:r>
            <a:r>
              <a:rPr lang="sv-SE" sz="2400" dirty="0" err="1"/>
              <a:t>we’re</a:t>
            </a:r>
            <a:r>
              <a:rPr lang="sv-SE" sz="2400" dirty="0"/>
              <a:t> </a:t>
            </a:r>
            <a:r>
              <a:rPr lang="sv-SE" sz="2400" dirty="0" err="1"/>
              <a:t>focusing</a:t>
            </a:r>
            <a:r>
              <a:rPr lang="sv-SE" sz="2400" dirty="0"/>
              <a:t> on independent actions</a:t>
            </a:r>
          </a:p>
          <a:p>
            <a:pPr lvl="1"/>
            <a:r>
              <a:rPr lang="sv-SE" sz="2400" dirty="0" err="1"/>
              <a:t>But</a:t>
            </a:r>
            <a:r>
              <a:rPr lang="sv-SE" sz="2400" dirty="0"/>
              <a:t> </a:t>
            </a:r>
            <a:r>
              <a:rPr lang="sv-SE" sz="2400" dirty="0" err="1"/>
              <a:t>you</a:t>
            </a:r>
            <a:r>
              <a:rPr lang="sv-SE" sz="2400" dirty="0"/>
              <a:t> </a:t>
            </a:r>
            <a:r>
              <a:rPr lang="sv-SE" sz="2400" dirty="0" err="1"/>
              <a:t>can</a:t>
            </a:r>
            <a:r>
              <a:rPr lang="sv-SE" sz="2400" dirty="0"/>
              <a:t> </a:t>
            </a:r>
            <a:r>
              <a:rPr lang="sv-SE" sz="2400" dirty="0" err="1"/>
              <a:t>also</a:t>
            </a:r>
            <a:r>
              <a:rPr lang="sv-SE" sz="2400" dirty="0"/>
              <a:t> do stuff like ”Login </a:t>
            </a:r>
            <a:r>
              <a:rPr lang="sv-SE" sz="2400" dirty="0" err="1"/>
              <a:t>with</a:t>
            </a:r>
            <a:r>
              <a:rPr lang="sv-SE" sz="2400" dirty="0"/>
              <a:t> </a:t>
            </a:r>
            <a:r>
              <a:rPr lang="sv-SE" sz="2400" dirty="0" err="1"/>
              <a:t>GitHub</a:t>
            </a:r>
            <a:r>
              <a:rPr lang="sv-SE" sz="2400" dirty="0"/>
              <a:t>”</a:t>
            </a:r>
            <a:endParaRPr lang="sv-SE" sz="100" dirty="0"/>
          </a:p>
          <a:p>
            <a:r>
              <a:rPr lang="sv-SE" sz="2800" dirty="0" err="1"/>
              <a:t>Enhanced</a:t>
            </a:r>
            <a:r>
              <a:rPr lang="sv-SE" sz="2800" dirty="0"/>
              <a:t> </a:t>
            </a:r>
            <a:r>
              <a:rPr lang="sv-SE" sz="2800" dirty="0" err="1"/>
              <a:t>security</a:t>
            </a:r>
            <a:endParaRPr lang="sv-SE" sz="2800" dirty="0"/>
          </a:p>
          <a:p>
            <a:pPr lvl="1"/>
            <a:r>
              <a:rPr lang="sv-SE" sz="2400" dirty="0"/>
              <a:t>Fine-</a:t>
            </a:r>
            <a:r>
              <a:rPr lang="sv-SE" sz="2400" dirty="0" err="1"/>
              <a:t>grained</a:t>
            </a:r>
            <a:r>
              <a:rPr lang="sv-SE" sz="2400" dirty="0"/>
              <a:t> permissions</a:t>
            </a:r>
          </a:p>
          <a:p>
            <a:pPr lvl="1"/>
            <a:r>
              <a:rPr lang="sv-SE" sz="2400" dirty="0"/>
              <a:t>Access </a:t>
            </a:r>
            <a:r>
              <a:rPr lang="sv-SE" sz="2400" dirty="0" err="1"/>
              <a:t>delegated</a:t>
            </a:r>
            <a:r>
              <a:rPr lang="sv-SE" sz="2400" dirty="0"/>
              <a:t> per </a:t>
            </a:r>
            <a:r>
              <a:rPr lang="sv-SE" sz="2400" dirty="0" err="1"/>
              <a:t>repository</a:t>
            </a:r>
            <a:endParaRPr lang="sv-SE" sz="2400" dirty="0"/>
          </a:p>
          <a:p>
            <a:pPr lvl="1"/>
            <a:r>
              <a:rPr lang="sv-SE" sz="2400" dirty="0"/>
              <a:t>Short-</a:t>
            </a:r>
            <a:r>
              <a:rPr lang="sv-SE" sz="2400" dirty="0" err="1"/>
              <a:t>lived</a:t>
            </a:r>
            <a:r>
              <a:rPr lang="sv-SE" sz="2400" dirty="0"/>
              <a:t> tokens</a:t>
            </a:r>
            <a:endParaRPr lang="sv-SE" dirty="0"/>
          </a:p>
          <a:p>
            <a:r>
              <a:rPr lang="sv-SE" sz="2800" dirty="0" err="1"/>
              <a:t>GitHub</a:t>
            </a:r>
            <a:r>
              <a:rPr lang="sv-SE" sz="2800" dirty="0"/>
              <a:t> </a:t>
            </a:r>
            <a:r>
              <a:rPr lang="sv-SE" sz="2800" dirty="0" err="1"/>
              <a:t>App</a:t>
            </a:r>
            <a:r>
              <a:rPr lang="sv-SE" sz="2800" dirty="0"/>
              <a:t> installations </a:t>
            </a:r>
            <a:r>
              <a:rPr lang="sv-SE" sz="2800" dirty="0" err="1"/>
              <a:t>are</a:t>
            </a:r>
            <a:r>
              <a:rPr lang="sv-SE" sz="2800" dirty="0"/>
              <a:t> not </a:t>
            </a:r>
            <a:r>
              <a:rPr lang="sv-SE" sz="2800" dirty="0" err="1"/>
              <a:t>tied</a:t>
            </a:r>
            <a:r>
              <a:rPr lang="sv-SE" sz="2800" dirty="0"/>
              <a:t> to a </a:t>
            </a:r>
            <a:r>
              <a:rPr lang="sv-SE" sz="2800" dirty="0" err="1"/>
              <a:t>user</a:t>
            </a:r>
            <a:endParaRPr lang="sv-SE" sz="2800" dirty="0"/>
          </a:p>
          <a:p>
            <a:pPr lvl="1"/>
            <a:r>
              <a:rPr lang="sv-SE" sz="2400" dirty="0" err="1"/>
              <a:t>Improves</a:t>
            </a:r>
            <a:r>
              <a:rPr lang="sv-SE" sz="2400" dirty="0"/>
              <a:t> </a:t>
            </a:r>
            <a:r>
              <a:rPr lang="sv-SE" sz="2400" dirty="0" err="1"/>
              <a:t>offboarding</a:t>
            </a:r>
            <a:r>
              <a:rPr lang="sv-SE" sz="2400" dirty="0"/>
              <a:t>, no </a:t>
            </a:r>
            <a:r>
              <a:rPr lang="sv-SE" sz="2400" dirty="0" err="1"/>
              <a:t>reliance</a:t>
            </a:r>
            <a:r>
              <a:rPr lang="sv-SE" sz="2400" dirty="0"/>
              <a:t> on </a:t>
            </a:r>
            <a:r>
              <a:rPr lang="sv-SE" sz="2400" dirty="0" err="1"/>
              <a:t>single</a:t>
            </a:r>
            <a:r>
              <a:rPr lang="sv-SE" sz="2400" dirty="0"/>
              <a:t> </a:t>
            </a:r>
            <a:r>
              <a:rPr lang="sv-SE" sz="2400" dirty="0" err="1"/>
              <a:t>accounts</a:t>
            </a:r>
            <a:endParaRPr lang="sv-SE" sz="2400" dirty="0"/>
          </a:p>
          <a:p>
            <a:pPr lvl="1"/>
            <a:r>
              <a:rPr lang="sv-SE" sz="2400" dirty="0" err="1"/>
              <a:t>Removes</a:t>
            </a:r>
            <a:r>
              <a:rPr lang="sv-SE" sz="2400" dirty="0"/>
              <a:t> </a:t>
            </a:r>
            <a:r>
              <a:rPr lang="sv-SE" sz="2400" dirty="0" err="1"/>
              <a:t>need</a:t>
            </a:r>
            <a:r>
              <a:rPr lang="sv-SE" sz="2400" dirty="0"/>
              <a:t> for Personal Access Tokens</a:t>
            </a:r>
          </a:p>
          <a:p>
            <a:endParaRPr lang="sv-SE" sz="2800" dirty="0"/>
          </a:p>
          <a:p>
            <a:endParaRPr lang="sv-SE" sz="2800" dirty="0"/>
          </a:p>
        </p:txBody>
      </p:sp>
    </p:spTree>
    <p:extLst>
      <p:ext uri="{BB962C8B-B14F-4D97-AF65-F5344CB8AC3E}">
        <p14:creationId xmlns:p14="http://schemas.microsoft.com/office/powerpoint/2010/main" val="37921259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22BF0-BD64-50EC-4F16-4AFCC5E8696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D52AF16-EC94-4F7E-93C6-04A8928CF122}"/>
              </a:ext>
            </a:extLst>
          </p:cNvPr>
          <p:cNvSpPr>
            <a:spLocks noGrp="1"/>
          </p:cNvSpPr>
          <p:nvPr>
            <p:ph type="title"/>
          </p:nvPr>
        </p:nvSpPr>
        <p:spPr/>
        <p:txBody>
          <a:bodyPr/>
          <a:lstStyle/>
          <a:p>
            <a:r>
              <a:rPr lang="sv-SE" dirty="0"/>
              <a:t>Token </a:t>
            </a:r>
            <a:r>
              <a:rPr lang="sv-SE" dirty="0" err="1"/>
              <a:t>Types</a:t>
            </a:r>
            <a:r>
              <a:rPr lang="sv-SE" dirty="0"/>
              <a:t> (</a:t>
            </a:r>
            <a:r>
              <a:rPr lang="sv-SE" dirty="0" err="1"/>
              <a:t>we</a:t>
            </a:r>
            <a:r>
              <a:rPr lang="sv-SE" dirty="0"/>
              <a:t> love </a:t>
            </a:r>
            <a:r>
              <a:rPr lang="sv-SE" dirty="0" err="1"/>
              <a:t>them</a:t>
            </a:r>
            <a:r>
              <a:rPr lang="sv-SE" dirty="0"/>
              <a:t>)</a:t>
            </a:r>
          </a:p>
        </p:txBody>
      </p:sp>
      <p:sp>
        <p:nvSpPr>
          <p:cNvPr id="3" name="Espace réservé du contenu 2">
            <a:extLst>
              <a:ext uri="{FF2B5EF4-FFF2-40B4-BE49-F238E27FC236}">
                <a16:creationId xmlns:a16="http://schemas.microsoft.com/office/drawing/2014/main" id="{F88E3C38-F7C1-F320-0E47-F726D133016A}"/>
              </a:ext>
            </a:extLst>
          </p:cNvPr>
          <p:cNvSpPr>
            <a:spLocks noGrp="1"/>
          </p:cNvSpPr>
          <p:nvPr>
            <p:ph idx="1"/>
          </p:nvPr>
        </p:nvSpPr>
        <p:spPr>
          <a:xfrm>
            <a:off x="838200" y="1825625"/>
            <a:ext cx="11185634" cy="4351338"/>
          </a:xfrm>
        </p:spPr>
        <p:txBody>
          <a:bodyPr>
            <a:normAutofit/>
          </a:bodyPr>
          <a:lstStyle/>
          <a:p>
            <a:r>
              <a:rPr lang="sv-SE" sz="3200" dirty="0" err="1"/>
              <a:t>GitHub</a:t>
            </a:r>
            <a:r>
              <a:rPr lang="sv-SE" sz="3200" dirty="0"/>
              <a:t> Personal Access Token </a:t>
            </a:r>
            <a:r>
              <a:rPr lang="sv-SE" sz="3200" dirty="0">
                <a:solidFill>
                  <a:schemeClr val="tx1">
                    <a:lumMod val="50000"/>
                    <a:lumOff val="50000"/>
                  </a:schemeClr>
                </a:solidFill>
              </a:rPr>
              <a:t>(PAT)</a:t>
            </a:r>
          </a:p>
          <a:p>
            <a:pPr lvl="1"/>
            <a:r>
              <a:rPr lang="sv-SE" sz="2800" dirty="0" err="1"/>
              <a:t>GitHub</a:t>
            </a:r>
            <a:r>
              <a:rPr lang="sv-SE" sz="2800" dirty="0"/>
              <a:t> Fine-</a:t>
            </a:r>
            <a:r>
              <a:rPr lang="sv-SE" sz="2800" dirty="0" err="1"/>
              <a:t>Grained</a:t>
            </a:r>
            <a:r>
              <a:rPr lang="sv-SE" sz="2800" dirty="0"/>
              <a:t> PAT</a:t>
            </a:r>
          </a:p>
          <a:p>
            <a:r>
              <a:rPr lang="sv-SE" sz="3200" dirty="0" err="1"/>
              <a:t>GitHub</a:t>
            </a:r>
            <a:r>
              <a:rPr lang="sv-SE" sz="3200" dirty="0"/>
              <a:t> Actions Workflow Token </a:t>
            </a:r>
            <a:r>
              <a:rPr lang="sv-SE" sz="3200" dirty="0">
                <a:solidFill>
                  <a:schemeClr val="tx1">
                    <a:lumMod val="50000"/>
                    <a:lumOff val="50000"/>
                  </a:schemeClr>
                </a:solidFill>
              </a:rPr>
              <a:t>(GITHUB_TOKEN)</a:t>
            </a:r>
          </a:p>
          <a:p>
            <a:r>
              <a:rPr lang="sv-SE" sz="3200" dirty="0" err="1"/>
              <a:t>GitHub</a:t>
            </a:r>
            <a:r>
              <a:rPr lang="sv-SE" sz="3200" dirty="0"/>
              <a:t> </a:t>
            </a:r>
            <a:r>
              <a:rPr lang="sv-SE" sz="3200" dirty="0" err="1"/>
              <a:t>App</a:t>
            </a:r>
            <a:r>
              <a:rPr lang="sv-SE" sz="3200" dirty="0"/>
              <a:t> JWT </a:t>
            </a:r>
            <a:r>
              <a:rPr lang="sv-SE" sz="3200" dirty="0">
                <a:solidFill>
                  <a:schemeClr val="tx1">
                    <a:lumMod val="50000"/>
                    <a:lumOff val="50000"/>
                  </a:schemeClr>
                </a:solidFill>
              </a:rPr>
              <a:t>(JSON Web Token)</a:t>
            </a:r>
          </a:p>
          <a:p>
            <a:pPr lvl="1"/>
            <a:r>
              <a:rPr lang="sv-SE" sz="2800" dirty="0" err="1"/>
              <a:t>Only</a:t>
            </a:r>
            <a:r>
              <a:rPr lang="sv-SE" sz="2800" dirty="0"/>
              <a:t> for </a:t>
            </a:r>
            <a:r>
              <a:rPr lang="sv-SE" sz="2800" dirty="0" err="1"/>
              <a:t>authenticating</a:t>
            </a:r>
            <a:r>
              <a:rPr lang="sv-SE" sz="2800" dirty="0"/>
              <a:t>, </a:t>
            </a:r>
            <a:r>
              <a:rPr lang="sv-SE" sz="2800" dirty="0" err="1"/>
              <a:t>used</a:t>
            </a:r>
            <a:r>
              <a:rPr lang="sv-SE" sz="2800" dirty="0"/>
              <a:t> for </a:t>
            </a:r>
            <a:r>
              <a:rPr lang="sv-SE" sz="2800" dirty="0" err="1"/>
              <a:t>requesting</a:t>
            </a:r>
            <a:r>
              <a:rPr lang="sv-SE" sz="2800" dirty="0"/>
              <a:t> installation tokens</a:t>
            </a:r>
          </a:p>
          <a:p>
            <a:r>
              <a:rPr lang="sv-SE" sz="3200" dirty="0" err="1"/>
              <a:t>GitHub</a:t>
            </a:r>
            <a:r>
              <a:rPr lang="sv-SE" sz="3200" dirty="0"/>
              <a:t> Installation Token</a:t>
            </a:r>
          </a:p>
          <a:p>
            <a:r>
              <a:rPr lang="sv-SE" sz="3200" dirty="0" err="1"/>
              <a:t>User</a:t>
            </a:r>
            <a:r>
              <a:rPr lang="sv-SE" sz="3200" dirty="0"/>
              <a:t> Access Token</a:t>
            </a:r>
          </a:p>
          <a:p>
            <a:pPr lvl="1"/>
            <a:r>
              <a:rPr lang="sv-SE" sz="2800" dirty="0" err="1"/>
              <a:t>Preferably</a:t>
            </a:r>
            <a:r>
              <a:rPr lang="sv-SE" sz="2800" dirty="0"/>
              <a:t> </a:t>
            </a:r>
            <a:r>
              <a:rPr lang="sv-SE" sz="2800" dirty="0" err="1"/>
              <a:t>through</a:t>
            </a:r>
            <a:r>
              <a:rPr lang="sv-SE" sz="2800" dirty="0"/>
              <a:t> </a:t>
            </a:r>
            <a:r>
              <a:rPr lang="sv-SE" sz="2800" dirty="0" err="1"/>
              <a:t>GitHub</a:t>
            </a:r>
            <a:r>
              <a:rPr lang="sv-SE" sz="2800" dirty="0"/>
              <a:t> </a:t>
            </a:r>
            <a:r>
              <a:rPr lang="sv-SE" sz="2800" dirty="0" err="1"/>
              <a:t>Apps</a:t>
            </a:r>
            <a:r>
              <a:rPr lang="sv-SE" sz="2800" dirty="0"/>
              <a:t> </a:t>
            </a:r>
            <a:r>
              <a:rPr lang="sv-SE" sz="2800" dirty="0" err="1"/>
              <a:t>instead</a:t>
            </a:r>
            <a:r>
              <a:rPr lang="sv-SE" sz="2800" dirty="0"/>
              <a:t> </a:t>
            </a:r>
            <a:r>
              <a:rPr lang="sv-SE" sz="2800" dirty="0" err="1"/>
              <a:t>of</a:t>
            </a:r>
            <a:r>
              <a:rPr lang="sv-SE" sz="2800" dirty="0"/>
              <a:t> </a:t>
            </a:r>
            <a:r>
              <a:rPr lang="sv-SE" sz="2800" dirty="0" err="1"/>
              <a:t>OAuth</a:t>
            </a:r>
            <a:r>
              <a:rPr lang="sv-SE" sz="2800" dirty="0"/>
              <a:t> </a:t>
            </a:r>
            <a:r>
              <a:rPr lang="sv-SE" sz="2800" dirty="0" err="1"/>
              <a:t>Apps</a:t>
            </a:r>
            <a:endParaRPr lang="sv-SE" sz="2800" dirty="0"/>
          </a:p>
        </p:txBody>
      </p:sp>
    </p:spTree>
    <p:extLst>
      <p:ext uri="{BB962C8B-B14F-4D97-AF65-F5344CB8AC3E}">
        <p14:creationId xmlns:p14="http://schemas.microsoft.com/office/powerpoint/2010/main" val="808005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7C3A95D-50EA-7702-7900-448F25F3BC0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78C092F-665A-44C1-C488-D496912D5749}"/>
              </a:ext>
            </a:extLst>
          </p:cNvPr>
          <p:cNvSpPr>
            <a:spLocks noGrp="1"/>
          </p:cNvSpPr>
          <p:nvPr>
            <p:ph type="title"/>
          </p:nvPr>
        </p:nvSpPr>
        <p:spPr/>
        <p:txBody>
          <a:bodyPr/>
          <a:lstStyle/>
          <a:p>
            <a:r>
              <a:rPr lang="fr-FR" dirty="0"/>
              <a:t>Pre-</a:t>
            </a:r>
            <a:r>
              <a:rPr lang="fr-FR" dirty="0" err="1"/>
              <a:t>reqs</a:t>
            </a:r>
            <a:endParaRPr lang="en-GB" dirty="0"/>
          </a:p>
        </p:txBody>
      </p:sp>
      <p:sp>
        <p:nvSpPr>
          <p:cNvPr id="3" name="Espace réservé du contenu 2">
            <a:extLst>
              <a:ext uri="{FF2B5EF4-FFF2-40B4-BE49-F238E27FC236}">
                <a16:creationId xmlns:a16="http://schemas.microsoft.com/office/drawing/2014/main" id="{8A83EF22-34B2-8691-183C-BF7863582B58}"/>
              </a:ext>
            </a:extLst>
          </p:cNvPr>
          <p:cNvSpPr>
            <a:spLocks noGrp="1"/>
          </p:cNvSpPr>
          <p:nvPr>
            <p:ph idx="1"/>
          </p:nvPr>
        </p:nvSpPr>
        <p:spPr>
          <a:xfrm>
            <a:off x="838200" y="1825625"/>
            <a:ext cx="11185634" cy="4351338"/>
          </a:xfrm>
        </p:spPr>
        <p:txBody>
          <a:bodyPr>
            <a:normAutofit/>
          </a:bodyPr>
          <a:lstStyle/>
          <a:p>
            <a:pPr>
              <a:buFont typeface="Wingdings" panose="05000000000000000000" pitchFamily="2" charset="2"/>
              <a:buChar char="§"/>
            </a:pPr>
            <a:r>
              <a:rPr lang="sv-SE" sz="2800" dirty="0" err="1"/>
              <a:t>Two</a:t>
            </a:r>
            <a:r>
              <a:rPr lang="sv-SE" sz="2800" dirty="0"/>
              <a:t> </a:t>
            </a:r>
            <a:r>
              <a:rPr lang="sv-SE" sz="2800" dirty="0" err="1"/>
              <a:t>empty</a:t>
            </a:r>
            <a:r>
              <a:rPr lang="sv-SE" sz="2800" dirty="0"/>
              <a:t> </a:t>
            </a:r>
            <a:r>
              <a:rPr lang="sv-SE" sz="2800" dirty="0" err="1"/>
              <a:t>repos</a:t>
            </a:r>
            <a:r>
              <a:rPr lang="sv-SE" sz="2800" dirty="0"/>
              <a:t> </a:t>
            </a:r>
            <a:r>
              <a:rPr lang="sv-SE" sz="2800" dirty="0" err="1"/>
              <a:t>created</a:t>
            </a:r>
            <a:endParaRPr lang="sv-SE" sz="2800" dirty="0"/>
          </a:p>
          <a:p>
            <a:pPr>
              <a:buFont typeface="Wingdings" panose="05000000000000000000" pitchFamily="2" charset="2"/>
              <a:buChar char="§"/>
            </a:pPr>
            <a:r>
              <a:rPr lang="sv-SE" sz="2800" dirty="0" err="1"/>
              <a:t>App</a:t>
            </a:r>
            <a:r>
              <a:rPr lang="sv-SE" sz="2800" dirty="0"/>
              <a:t> </a:t>
            </a:r>
            <a:r>
              <a:rPr lang="sv-SE" sz="2800" dirty="0" err="1"/>
              <a:t>Created</a:t>
            </a:r>
            <a:endParaRPr lang="sv-SE" sz="2800" dirty="0"/>
          </a:p>
          <a:p>
            <a:pPr>
              <a:buFont typeface="Wingdings" panose="05000000000000000000" pitchFamily="2" charset="2"/>
              <a:buChar char="§"/>
            </a:pPr>
            <a:r>
              <a:rPr lang="sv-SE" sz="2800" dirty="0" err="1"/>
              <a:t>Branches</a:t>
            </a:r>
            <a:r>
              <a:rPr lang="sv-SE" sz="2800" dirty="0"/>
              <a:t> </a:t>
            </a:r>
            <a:r>
              <a:rPr lang="sv-SE" sz="2800" dirty="0" err="1"/>
              <a:t>with</a:t>
            </a:r>
            <a:r>
              <a:rPr lang="sv-SE" sz="2800" dirty="0"/>
              <a:t> </a:t>
            </a:r>
            <a:r>
              <a:rPr lang="sv-SE" sz="2800" dirty="0" err="1"/>
              <a:t>finished</a:t>
            </a:r>
            <a:r>
              <a:rPr lang="sv-SE" sz="2800" dirty="0"/>
              <a:t> demos ready</a:t>
            </a:r>
          </a:p>
          <a:p>
            <a:pPr lvl="1"/>
            <a:r>
              <a:rPr lang="sv-SE" sz="2400" dirty="0" err="1"/>
              <a:t>Recordings</a:t>
            </a:r>
            <a:r>
              <a:rPr lang="sv-SE" sz="2400" dirty="0"/>
              <a:t> </a:t>
            </a:r>
            <a:r>
              <a:rPr lang="sv-SE" sz="2400" dirty="0" err="1"/>
              <a:t>if</a:t>
            </a:r>
            <a:r>
              <a:rPr lang="sv-SE" sz="2400" dirty="0"/>
              <a:t> </a:t>
            </a:r>
            <a:r>
              <a:rPr lang="sv-SE" sz="2400" dirty="0" err="1"/>
              <a:t>possible</a:t>
            </a:r>
            <a:r>
              <a:rPr lang="sv-SE" sz="2400" dirty="0"/>
              <a:t>, </a:t>
            </a:r>
            <a:r>
              <a:rPr lang="sv-SE" sz="2400" dirty="0" err="1"/>
              <a:t>but</a:t>
            </a:r>
            <a:r>
              <a:rPr lang="sv-SE" sz="2400" dirty="0"/>
              <a:t> </a:t>
            </a:r>
            <a:r>
              <a:rPr lang="sv-SE" sz="2400" dirty="0" err="1"/>
              <a:t>likely</a:t>
            </a:r>
            <a:r>
              <a:rPr lang="sv-SE" sz="2400" dirty="0"/>
              <a:t> </a:t>
            </a:r>
            <a:r>
              <a:rPr lang="sv-SE" sz="2400" dirty="0" err="1"/>
              <a:t>too</a:t>
            </a:r>
            <a:r>
              <a:rPr lang="sv-SE" sz="2400" dirty="0"/>
              <a:t> </a:t>
            </a:r>
            <a:r>
              <a:rPr lang="sv-SE" sz="2400" dirty="0" err="1"/>
              <a:t>much</a:t>
            </a:r>
            <a:r>
              <a:rPr lang="sv-SE" sz="2400" dirty="0"/>
              <a:t> to record</a:t>
            </a:r>
          </a:p>
          <a:p>
            <a:pPr>
              <a:buFont typeface="Wingdings" panose="05000000000000000000" pitchFamily="2" charset="2"/>
              <a:buChar char="§"/>
            </a:pPr>
            <a:endParaRPr lang="sv-SE" sz="2800" dirty="0"/>
          </a:p>
          <a:p>
            <a:pPr>
              <a:buFont typeface="Wingdings" panose="05000000000000000000" pitchFamily="2" charset="2"/>
              <a:buChar char="§"/>
            </a:pPr>
            <a:endParaRPr lang="sv-SE" sz="2400" dirty="0"/>
          </a:p>
          <a:p>
            <a:endParaRPr lang="sv-SE" sz="2800" dirty="0"/>
          </a:p>
        </p:txBody>
      </p:sp>
    </p:spTree>
    <p:extLst>
      <p:ext uri="{BB962C8B-B14F-4D97-AF65-F5344CB8AC3E}">
        <p14:creationId xmlns:p14="http://schemas.microsoft.com/office/powerpoint/2010/main" val="769386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167248-C99C-E892-89E1-4CBB81F02F90}"/>
              </a:ext>
            </a:extLst>
          </p:cNvPr>
          <p:cNvSpPr>
            <a:spLocks noGrp="1"/>
          </p:cNvSpPr>
          <p:nvPr>
            <p:ph type="title"/>
          </p:nvPr>
        </p:nvSpPr>
        <p:spPr>
          <a:xfrm>
            <a:off x="831850" y="529389"/>
            <a:ext cx="10515600" cy="1004637"/>
          </a:xfrm>
        </p:spPr>
        <p:txBody>
          <a:bodyPr/>
          <a:lstStyle/>
          <a:p>
            <a:r>
              <a:rPr lang="en-GB" dirty="0"/>
              <a:t>Demo 1</a:t>
            </a:r>
          </a:p>
        </p:txBody>
      </p:sp>
      <p:sp>
        <p:nvSpPr>
          <p:cNvPr id="5" name="Text Placeholder 4">
            <a:extLst>
              <a:ext uri="{FF2B5EF4-FFF2-40B4-BE49-F238E27FC236}">
                <a16:creationId xmlns:a16="http://schemas.microsoft.com/office/drawing/2014/main" id="{2CACAFC7-78CB-98F9-FEF3-D3E8C9FF6E6F}"/>
              </a:ext>
            </a:extLst>
          </p:cNvPr>
          <p:cNvSpPr>
            <a:spLocks noGrp="1"/>
          </p:cNvSpPr>
          <p:nvPr>
            <p:ph type="body" idx="1"/>
          </p:nvPr>
        </p:nvSpPr>
        <p:spPr>
          <a:xfrm>
            <a:off x="831850" y="1653758"/>
            <a:ext cx="10515600" cy="3527842"/>
          </a:xfrm>
        </p:spPr>
        <p:txBody>
          <a:bodyPr>
            <a:normAutofit fontScale="92500" lnSpcReduction="10000"/>
          </a:bodyPr>
          <a:lstStyle/>
          <a:p>
            <a:pPr marL="457200" indent="-457200">
              <a:buFont typeface="+mj-lt"/>
              <a:buAutoNum type="arabicPeriod"/>
            </a:pPr>
            <a:r>
              <a:rPr lang="en-GB" dirty="0"/>
              <a:t>Demo part 1</a:t>
            </a:r>
          </a:p>
          <a:p>
            <a:pPr marL="914400" lvl="1" indent="-457200">
              <a:buFont typeface="+mj-lt"/>
              <a:buAutoNum type="arabicPeriod"/>
            </a:pPr>
            <a:r>
              <a:rPr lang="en-GB" dirty="0"/>
              <a:t>Create action that posts comment</a:t>
            </a:r>
          </a:p>
          <a:p>
            <a:pPr marL="1371600" lvl="2" indent="-457200">
              <a:buFont typeface="+mj-lt"/>
              <a:buAutoNum type="arabicPeriod"/>
            </a:pPr>
            <a:r>
              <a:rPr lang="en-GB" dirty="0"/>
              <a:t>Show </a:t>
            </a:r>
            <a:r>
              <a:rPr lang="en-GB" dirty="0" err="1"/>
              <a:t>intellisense</a:t>
            </a:r>
            <a:r>
              <a:rPr lang="en-GB" dirty="0"/>
              <a:t> and tooling</a:t>
            </a:r>
          </a:p>
          <a:p>
            <a:pPr marL="914400" lvl="1" indent="-457200">
              <a:buFont typeface="+mj-lt"/>
              <a:buAutoNum type="arabicPeriod"/>
            </a:pPr>
            <a:r>
              <a:rPr lang="en-GB" dirty="0"/>
              <a:t>Create workflow that uses action, trigger on issue created</a:t>
            </a:r>
          </a:p>
          <a:p>
            <a:pPr marL="914400" lvl="1" indent="-457200">
              <a:buFont typeface="+mj-lt"/>
              <a:buAutoNum type="arabicPeriod"/>
            </a:pPr>
            <a:r>
              <a:rPr lang="en-GB" dirty="0"/>
              <a:t>Create issue and show comment</a:t>
            </a:r>
          </a:p>
          <a:p>
            <a:pPr marL="457200" indent="-457200">
              <a:buFont typeface="+mj-lt"/>
              <a:buAutoNum type="arabicPeriod"/>
            </a:pPr>
            <a:r>
              <a:rPr lang="en-GB" dirty="0"/>
              <a:t>Demo part 2</a:t>
            </a:r>
          </a:p>
          <a:p>
            <a:pPr marL="914400" lvl="1" indent="-457200">
              <a:buFont typeface="+mj-lt"/>
              <a:buAutoNum type="arabicPeriod"/>
            </a:pPr>
            <a:r>
              <a:rPr lang="en-GB" dirty="0"/>
              <a:t>Show how to create a GitHub App, show permissions</a:t>
            </a:r>
          </a:p>
          <a:p>
            <a:pPr marL="914400" lvl="1" indent="-457200">
              <a:buFont typeface="+mj-lt"/>
              <a:buAutoNum type="arabicPeriod"/>
            </a:pPr>
            <a:r>
              <a:rPr lang="en-GB" dirty="0"/>
              <a:t>Show how to install an application</a:t>
            </a:r>
          </a:p>
          <a:p>
            <a:pPr marL="914400" lvl="1" indent="-457200">
              <a:buFont typeface="+mj-lt"/>
              <a:buAutoNum type="arabicPeriod"/>
            </a:pPr>
            <a:r>
              <a:rPr lang="en-GB" dirty="0"/>
              <a:t>Run local code to show installations of pre-created application</a:t>
            </a:r>
          </a:p>
          <a:p>
            <a:pPr marL="914400" lvl="1" indent="-457200">
              <a:buFont typeface="+mj-lt"/>
              <a:buAutoNum type="arabicPeriod"/>
            </a:pPr>
            <a:r>
              <a:rPr lang="en-GB" dirty="0"/>
              <a:t>Change workflow from part 1 to get app token for posting comment instead</a:t>
            </a:r>
          </a:p>
          <a:p>
            <a:pPr marL="914400" lvl="1" indent="-457200">
              <a:buFont typeface="+mj-lt"/>
              <a:buAutoNum type="arabicPeriod"/>
            </a:pPr>
            <a:r>
              <a:rPr lang="en-GB" dirty="0"/>
              <a:t>Create issue and show comment</a:t>
            </a:r>
          </a:p>
        </p:txBody>
      </p:sp>
      <p:pic>
        <p:nvPicPr>
          <p:cNvPr id="9" name="Picture 9">
            <a:extLst>
              <a:ext uri="{FF2B5EF4-FFF2-40B4-BE49-F238E27FC236}">
                <a16:creationId xmlns:a16="http://schemas.microsoft.com/office/drawing/2014/main" id="{776AC288-703A-8014-23CA-E040CDD7E976}"/>
              </a:ext>
            </a:extLst>
          </p:cNvPr>
          <p:cNvPicPr>
            <a:picLocks noChangeAspect="1"/>
          </p:cNvPicPr>
          <p:nvPr/>
        </p:nvPicPr>
        <p:blipFill>
          <a:blip r:embed="rId2"/>
          <a:stretch>
            <a:fillRect/>
          </a:stretch>
        </p:blipFill>
        <p:spPr>
          <a:xfrm>
            <a:off x="8997679" y="1402431"/>
            <a:ext cx="3069326" cy="25345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172594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4D916-2A73-D2E3-61A8-7F474E03135D}"/>
            </a:ext>
          </a:extLst>
        </p:cNvPr>
        <p:cNvGrpSpPr/>
        <p:nvPr/>
      </p:nvGrpSpPr>
      <p:grpSpPr>
        <a:xfrm>
          <a:off x="0" y="0"/>
          <a:ext cx="0" cy="0"/>
          <a:chOff x="0" y="0"/>
          <a:chExt cx="0" cy="0"/>
        </a:xfrm>
      </p:grpSpPr>
      <p:sp>
        <p:nvSpPr>
          <p:cNvPr id="9" name="Title 3">
            <a:extLst>
              <a:ext uri="{FF2B5EF4-FFF2-40B4-BE49-F238E27FC236}">
                <a16:creationId xmlns:a16="http://schemas.microsoft.com/office/drawing/2014/main" id="{90C42717-4745-5DFD-220E-D6988360A60A}"/>
              </a:ext>
            </a:extLst>
          </p:cNvPr>
          <p:cNvSpPr txBox="1">
            <a:spLocks/>
          </p:cNvSpPr>
          <p:nvPr/>
        </p:nvSpPr>
        <p:spPr>
          <a:xfrm>
            <a:off x="831850" y="529389"/>
            <a:ext cx="10515600" cy="10046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rgbClr val="3B2B46"/>
                </a:solidFill>
                <a:latin typeface="+mj-lt"/>
                <a:ea typeface="+mj-ea"/>
                <a:cs typeface="+mj-cs"/>
              </a:defRPr>
            </a:lvl1pPr>
          </a:lstStyle>
          <a:p>
            <a:r>
              <a:rPr lang="en-GB" dirty="0"/>
              <a:t>Break time!</a:t>
            </a:r>
          </a:p>
        </p:txBody>
      </p:sp>
    </p:spTree>
    <p:extLst>
      <p:ext uri="{BB962C8B-B14F-4D97-AF65-F5344CB8AC3E}">
        <p14:creationId xmlns:p14="http://schemas.microsoft.com/office/powerpoint/2010/main" val="27510546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51A21-846B-D85F-0E52-7BC825B7B7B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AC3BF28-7107-0D5B-D727-8B24EB444C13}"/>
              </a:ext>
            </a:extLst>
          </p:cNvPr>
          <p:cNvSpPr>
            <a:spLocks noGrp="1"/>
          </p:cNvSpPr>
          <p:nvPr>
            <p:ph type="title"/>
          </p:nvPr>
        </p:nvSpPr>
        <p:spPr>
          <a:xfrm>
            <a:off x="831850" y="529389"/>
            <a:ext cx="10515600" cy="1004637"/>
          </a:xfrm>
        </p:spPr>
        <p:txBody>
          <a:bodyPr/>
          <a:lstStyle/>
          <a:p>
            <a:r>
              <a:rPr lang="en-GB" dirty="0"/>
              <a:t>Demo 2</a:t>
            </a:r>
          </a:p>
        </p:txBody>
      </p:sp>
      <p:sp>
        <p:nvSpPr>
          <p:cNvPr id="5" name="Text Placeholder 4">
            <a:extLst>
              <a:ext uri="{FF2B5EF4-FFF2-40B4-BE49-F238E27FC236}">
                <a16:creationId xmlns:a16="http://schemas.microsoft.com/office/drawing/2014/main" id="{3FDE1B28-0DD8-3C7A-471E-F09ED8D03CBC}"/>
              </a:ext>
            </a:extLst>
          </p:cNvPr>
          <p:cNvSpPr>
            <a:spLocks noGrp="1"/>
          </p:cNvSpPr>
          <p:nvPr>
            <p:ph type="body" idx="1"/>
          </p:nvPr>
        </p:nvSpPr>
        <p:spPr>
          <a:xfrm>
            <a:off x="831850" y="1653758"/>
            <a:ext cx="10515600" cy="3691965"/>
          </a:xfrm>
        </p:spPr>
        <p:txBody>
          <a:bodyPr>
            <a:normAutofit fontScale="92500" lnSpcReduction="20000"/>
          </a:bodyPr>
          <a:lstStyle/>
          <a:p>
            <a:pPr marL="457200" indent="-457200">
              <a:buFont typeface="+mj-lt"/>
              <a:buAutoNum type="arabicPeriod"/>
            </a:pPr>
            <a:r>
              <a:rPr lang="en-GB" dirty="0"/>
              <a:t>Install app on second repository</a:t>
            </a:r>
          </a:p>
          <a:p>
            <a:pPr marL="457200" indent="-457200">
              <a:buFont typeface="+mj-lt"/>
              <a:buAutoNum type="arabicPeriod"/>
            </a:pPr>
            <a:endParaRPr lang="en-GB" dirty="0"/>
          </a:p>
          <a:p>
            <a:pPr marL="457200" indent="-457200">
              <a:buFont typeface="+mj-lt"/>
              <a:buAutoNum type="arabicPeriod"/>
            </a:pPr>
            <a:r>
              <a:rPr lang="en-GB" dirty="0"/>
              <a:t>New workflow in private repo</a:t>
            </a:r>
          </a:p>
          <a:p>
            <a:pPr marL="914400" lvl="1" indent="-457200">
              <a:buFont typeface="+mj-lt"/>
              <a:buAutoNum type="arabicPeriod"/>
            </a:pPr>
            <a:r>
              <a:rPr lang="en-GB" dirty="0"/>
              <a:t>Triggers on a type called mirror</a:t>
            </a:r>
          </a:p>
          <a:p>
            <a:pPr marL="914400" lvl="1" indent="-457200">
              <a:buFont typeface="+mj-lt"/>
              <a:buAutoNum type="arabicPeriod"/>
            </a:pPr>
            <a:r>
              <a:rPr lang="en-GB" dirty="0"/>
              <a:t>Creates an issue with a link to the issue in the payload</a:t>
            </a:r>
          </a:p>
          <a:p>
            <a:pPr marL="914400" lvl="1" indent="-457200">
              <a:buFont typeface="+mj-lt"/>
              <a:buAutoNum type="arabicPeriod"/>
            </a:pPr>
            <a:r>
              <a:rPr lang="en-GB" dirty="0"/>
              <a:t>Posts </a:t>
            </a:r>
            <a:r>
              <a:rPr lang="en-GB" dirty="0" err="1"/>
              <a:t>repository_dispatch</a:t>
            </a:r>
            <a:r>
              <a:rPr lang="en-GB" dirty="0"/>
              <a:t> back to the public repo with type mirror</a:t>
            </a:r>
          </a:p>
          <a:p>
            <a:pPr marL="457200" indent="-457200">
              <a:buFont typeface="+mj-lt"/>
              <a:buAutoNum type="arabicPeriod"/>
            </a:pPr>
            <a:r>
              <a:rPr lang="en-GB" dirty="0"/>
              <a:t>Change workflow in public repo</a:t>
            </a:r>
          </a:p>
          <a:p>
            <a:pPr marL="914400" lvl="1" indent="-457200">
              <a:buFont typeface="+mj-lt"/>
              <a:buAutoNum type="arabicPeriod"/>
            </a:pPr>
            <a:r>
              <a:rPr lang="en-GB" dirty="0"/>
              <a:t>Change trigger to </a:t>
            </a:r>
            <a:r>
              <a:rPr lang="en-GB" dirty="0" err="1"/>
              <a:t>repository_dispatch</a:t>
            </a:r>
            <a:endParaRPr lang="en-GB" dirty="0"/>
          </a:p>
          <a:p>
            <a:pPr marL="914400" lvl="1" indent="-457200">
              <a:buFont typeface="+mj-lt"/>
              <a:buAutoNum type="arabicPeriod"/>
            </a:pPr>
            <a:r>
              <a:rPr lang="en-GB" dirty="0"/>
              <a:t>Post comment to issue from payload</a:t>
            </a:r>
          </a:p>
          <a:p>
            <a:pPr marL="457200" indent="-457200">
              <a:buFont typeface="+mj-lt"/>
              <a:buAutoNum type="arabicPeriod"/>
            </a:pPr>
            <a:r>
              <a:rPr lang="en-GB" dirty="0"/>
              <a:t>New workflow in public repo</a:t>
            </a:r>
          </a:p>
          <a:p>
            <a:pPr marL="914400" lvl="1" indent="-457200">
              <a:buFont typeface="+mj-lt"/>
              <a:buAutoNum type="arabicPeriod"/>
            </a:pPr>
            <a:r>
              <a:rPr lang="en-GB" dirty="0"/>
              <a:t>Trigger on new issue, post </a:t>
            </a:r>
            <a:r>
              <a:rPr lang="en-GB" dirty="0" err="1"/>
              <a:t>repository_dispatch</a:t>
            </a:r>
            <a:r>
              <a:rPr lang="en-GB" dirty="0"/>
              <a:t> to private repo with type mirror</a:t>
            </a:r>
          </a:p>
        </p:txBody>
      </p:sp>
      <p:pic>
        <p:nvPicPr>
          <p:cNvPr id="9" name="Picture 9">
            <a:extLst>
              <a:ext uri="{FF2B5EF4-FFF2-40B4-BE49-F238E27FC236}">
                <a16:creationId xmlns:a16="http://schemas.microsoft.com/office/drawing/2014/main" id="{2C657ED5-1A40-7A4E-E94A-4E3AB96D3CCD}"/>
              </a:ext>
            </a:extLst>
          </p:cNvPr>
          <p:cNvPicPr>
            <a:picLocks noChangeAspect="1"/>
          </p:cNvPicPr>
          <p:nvPr/>
        </p:nvPicPr>
        <p:blipFill>
          <a:blip r:embed="rId2"/>
          <a:stretch>
            <a:fillRect/>
          </a:stretch>
        </p:blipFill>
        <p:spPr>
          <a:xfrm>
            <a:off x="8439807" y="1653758"/>
            <a:ext cx="2907643" cy="24010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958355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063F7B61-5334-421F-9456-A905D333F4B3}"/>
              </a:ext>
            </a:extLst>
          </p:cNvPr>
          <p:cNvSpPr txBox="1">
            <a:spLocks/>
          </p:cNvSpPr>
          <p:nvPr/>
        </p:nvSpPr>
        <p:spPr>
          <a:xfrm>
            <a:off x="831850" y="529389"/>
            <a:ext cx="10515600" cy="10046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rgbClr val="3B2B46"/>
                </a:solidFill>
                <a:latin typeface="+mj-lt"/>
                <a:ea typeface="+mj-ea"/>
                <a:cs typeface="+mj-cs"/>
              </a:defRPr>
            </a:lvl1pPr>
          </a:lstStyle>
          <a:p>
            <a:r>
              <a:rPr lang="en-GB" dirty="0"/>
              <a:t>Summary &amp; Q&amp;A</a:t>
            </a:r>
          </a:p>
        </p:txBody>
      </p:sp>
      <p:sp>
        <p:nvSpPr>
          <p:cNvPr id="10" name="Text Placeholder 4">
            <a:extLst>
              <a:ext uri="{FF2B5EF4-FFF2-40B4-BE49-F238E27FC236}">
                <a16:creationId xmlns:a16="http://schemas.microsoft.com/office/drawing/2014/main" id="{E7911686-C4FE-022C-2490-99F4F5BFDF39}"/>
              </a:ext>
            </a:extLst>
          </p:cNvPr>
          <p:cNvSpPr txBox="1">
            <a:spLocks/>
          </p:cNvSpPr>
          <p:nvPr/>
        </p:nvSpPr>
        <p:spPr>
          <a:xfrm>
            <a:off x="831850" y="1653758"/>
            <a:ext cx="1051560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GB" dirty="0"/>
              <a:t>15 minutes</a:t>
            </a:r>
          </a:p>
        </p:txBody>
      </p:sp>
      <p:pic>
        <p:nvPicPr>
          <p:cNvPr id="2" name="Picture 2">
            <a:extLst>
              <a:ext uri="{FF2B5EF4-FFF2-40B4-BE49-F238E27FC236}">
                <a16:creationId xmlns:a16="http://schemas.microsoft.com/office/drawing/2014/main" id="{04697E65-3DA9-6EF3-472C-734FB98C3839}"/>
              </a:ext>
            </a:extLst>
          </p:cNvPr>
          <p:cNvPicPr>
            <a:picLocks noChangeAspect="1"/>
          </p:cNvPicPr>
          <p:nvPr/>
        </p:nvPicPr>
        <p:blipFill>
          <a:blip r:embed="rId2"/>
          <a:stretch>
            <a:fillRect/>
          </a:stretch>
        </p:blipFill>
        <p:spPr>
          <a:xfrm>
            <a:off x="2731477" y="1770873"/>
            <a:ext cx="6729046" cy="35917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34842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82643D59-896E-68AE-5BCA-3F8558F198EF}"/>
              </a:ext>
            </a:extLst>
          </p:cNvPr>
          <p:cNvSpPr txBox="1">
            <a:spLocks/>
          </p:cNvSpPr>
          <p:nvPr/>
        </p:nvSpPr>
        <p:spPr>
          <a:xfrm>
            <a:off x="838200" y="365125"/>
            <a:ext cx="973328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t>3</a:t>
            </a:r>
            <a:endParaRPr lang="en-GB"/>
          </a:p>
        </p:txBody>
      </p:sp>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solidFill>
                  <a:schemeClr val="bg1"/>
                </a:solidFill>
                <a:latin typeface="Stencil" panose="040409050D0802020404" pitchFamily="82" charset="0"/>
              </a:rPr>
              <a:t>3</a:t>
            </a:r>
            <a:endParaRPr lang="en-DE" sz="25000">
              <a:solidFill>
                <a:schemeClr val="bg1"/>
              </a:solidFill>
              <a:latin typeface="Stencil" panose="040409050D0802020404" pitchFamily="82" charset="0"/>
            </a:endParaRPr>
          </a:p>
        </p:txBody>
      </p:sp>
    </p:spTree>
    <p:extLst>
      <p:ext uri="{BB962C8B-B14F-4D97-AF65-F5344CB8AC3E}">
        <p14:creationId xmlns:p14="http://schemas.microsoft.com/office/powerpoint/2010/main" val="2970004164"/>
      </p:ext>
    </p:extLst>
  </p:cSld>
  <p:clrMapOvr>
    <a:masterClrMapping/>
  </p:clrMapOvr>
  <p:transition spd="slow" advTm="1000">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solidFill>
                  <a:schemeClr val="bg1"/>
                </a:solidFill>
                <a:latin typeface="Stencil" panose="040409050D0802020404" pitchFamily="82" charset="0"/>
              </a:rPr>
              <a:t>2</a:t>
            </a:r>
            <a:endParaRPr lang="en-DE" sz="25000">
              <a:solidFill>
                <a:schemeClr val="bg1"/>
              </a:solidFill>
              <a:latin typeface="Stencil" panose="040409050D0802020404" pitchFamily="82" charset="0"/>
            </a:endParaRPr>
          </a:p>
        </p:txBody>
      </p:sp>
    </p:spTree>
    <p:extLst>
      <p:ext uri="{BB962C8B-B14F-4D97-AF65-F5344CB8AC3E}">
        <p14:creationId xmlns:p14="http://schemas.microsoft.com/office/powerpoint/2010/main" val="986012733"/>
      </p:ext>
    </p:extLst>
  </p:cSld>
  <p:clrMapOvr>
    <a:masterClrMapping/>
  </p:clrMapOvr>
  <p:transition spd="slow" advTm="1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latin typeface="Stencil" panose="040409050D0802020404" pitchFamily="82" charset="0"/>
              </a:rPr>
              <a:t>1</a:t>
            </a:r>
            <a:endParaRPr lang="en-DE" sz="25000">
              <a:latin typeface="Stencil" panose="040409050D0802020404" pitchFamily="82" charset="0"/>
            </a:endParaRPr>
          </a:p>
        </p:txBody>
      </p:sp>
    </p:spTree>
    <p:extLst>
      <p:ext uri="{BB962C8B-B14F-4D97-AF65-F5344CB8AC3E}">
        <p14:creationId xmlns:p14="http://schemas.microsoft.com/office/powerpoint/2010/main" val="73231530"/>
      </p:ext>
    </p:extLst>
  </p:cSld>
  <p:clrMapOvr>
    <a:masterClrMapping/>
  </p:clrMapOvr>
  <p:transition spd="slow" advTm="1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FB22B504-146E-1966-17CE-BB797BC6083D}"/>
              </a:ext>
            </a:extLst>
          </p:cNvPr>
          <p:cNvSpPr txBox="1">
            <a:spLocks/>
          </p:cNvSpPr>
          <p:nvPr/>
        </p:nvSpPr>
        <p:spPr>
          <a:xfrm>
            <a:off x="1524000" y="4597215"/>
            <a:ext cx="9144000" cy="631759"/>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rgbClr val="3B2B46"/>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3600" b="1" i="1" dirty="0"/>
              <a:t>Emanuel Palm</a:t>
            </a:r>
            <a:endParaRPr lang="en-GB" sz="3600" b="1" i="1" dirty="0"/>
          </a:p>
        </p:txBody>
      </p:sp>
      <p:cxnSp>
        <p:nvCxnSpPr>
          <p:cNvPr id="6" name="Connecteur droit 5">
            <a:extLst>
              <a:ext uri="{FF2B5EF4-FFF2-40B4-BE49-F238E27FC236}">
                <a16:creationId xmlns:a16="http://schemas.microsoft.com/office/drawing/2014/main" id="{A169C0FB-08C4-E3EC-573C-91852880EBAA}"/>
              </a:ext>
            </a:extLst>
          </p:cNvPr>
          <p:cNvCxnSpPr/>
          <p:nvPr/>
        </p:nvCxnSpPr>
        <p:spPr>
          <a:xfrm>
            <a:off x="3867150" y="4415220"/>
            <a:ext cx="4508500" cy="0"/>
          </a:xfrm>
          <a:prstGeom prst="line">
            <a:avLst/>
          </a:prstGeom>
          <a:ln>
            <a:solidFill>
              <a:srgbClr val="3B2B46"/>
            </a:solidFill>
          </a:ln>
        </p:spPr>
        <p:style>
          <a:lnRef idx="1">
            <a:schemeClr val="accent1"/>
          </a:lnRef>
          <a:fillRef idx="0">
            <a:schemeClr val="accent1"/>
          </a:fillRef>
          <a:effectRef idx="0">
            <a:schemeClr val="accent1"/>
          </a:effectRef>
          <a:fontRef idx="minor">
            <a:schemeClr val="tx1"/>
          </a:fontRef>
        </p:style>
      </p:cxnSp>
      <p:sp>
        <p:nvSpPr>
          <p:cNvPr id="4" name="Titel 3">
            <a:extLst>
              <a:ext uri="{FF2B5EF4-FFF2-40B4-BE49-F238E27FC236}">
                <a16:creationId xmlns:a16="http://schemas.microsoft.com/office/drawing/2014/main" id="{0E2348EB-2258-5792-670F-322202E630B4}"/>
              </a:ext>
            </a:extLst>
          </p:cNvPr>
          <p:cNvSpPr>
            <a:spLocks noGrp="1"/>
          </p:cNvSpPr>
          <p:nvPr>
            <p:ph type="title" idx="4294967295"/>
          </p:nvPr>
        </p:nvSpPr>
        <p:spPr>
          <a:xfrm>
            <a:off x="105103" y="1978492"/>
            <a:ext cx="11981794" cy="2436728"/>
          </a:xfrm>
          <a:prstGeom prst="rect">
            <a:avLst/>
          </a:prstGeom>
          <a:ln>
            <a:noFill/>
          </a:ln>
        </p:spPr>
        <p:txBody>
          <a:bodyPr anchor="b" anchorCtr="0"/>
          <a:lstStyle/>
          <a:p>
            <a:pPr algn="ctr"/>
            <a:r>
              <a:rPr lang="en-US" i="1" dirty="0">
                <a:solidFill>
                  <a:srgbClr val="346297"/>
                </a:solidFill>
                <a:effectLst/>
                <a:latin typeface="+mn-lt"/>
              </a:rPr>
              <a:t>Building robust</a:t>
            </a:r>
            <a:br>
              <a:rPr lang="en-US" sz="5400" b="1" dirty="0">
                <a:solidFill>
                  <a:srgbClr val="346297"/>
                </a:solidFill>
                <a:effectLst/>
                <a:latin typeface="+mn-lt"/>
              </a:rPr>
            </a:br>
            <a:r>
              <a:rPr lang="en-US" sz="5400" b="1" dirty="0">
                <a:solidFill>
                  <a:srgbClr val="346297"/>
                </a:solidFill>
                <a:effectLst/>
                <a:latin typeface="+mn-lt"/>
              </a:rPr>
              <a:t>CI/CD pipelines </a:t>
            </a:r>
            <a:r>
              <a:rPr lang="en-US" sz="4000" b="1" dirty="0">
                <a:solidFill>
                  <a:srgbClr val="346297"/>
                </a:solidFill>
                <a:effectLst/>
                <a:latin typeface="+mn-lt"/>
              </a:rPr>
              <a:t>with</a:t>
            </a:r>
            <a:r>
              <a:rPr lang="en-US" sz="5400" b="1" dirty="0">
                <a:solidFill>
                  <a:srgbClr val="346297"/>
                </a:solidFill>
                <a:effectLst/>
                <a:latin typeface="+mn-lt"/>
              </a:rPr>
              <a:t> GitHub Apps</a:t>
            </a:r>
            <a:br>
              <a:rPr lang="en-US" sz="5400" b="1" dirty="0">
                <a:solidFill>
                  <a:srgbClr val="346297"/>
                </a:solidFill>
                <a:effectLst/>
                <a:latin typeface="+mn-lt"/>
              </a:rPr>
            </a:br>
            <a:r>
              <a:rPr lang="en-US" i="1" dirty="0">
                <a:solidFill>
                  <a:srgbClr val="346297"/>
                </a:solidFill>
                <a:effectLst/>
                <a:latin typeface="+mn-lt"/>
              </a:rPr>
              <a:t>and custom automation</a:t>
            </a:r>
            <a:endParaRPr lang="en-DE" i="1" dirty="0">
              <a:solidFill>
                <a:srgbClr val="346297"/>
              </a:solidFill>
              <a:effectLst/>
              <a:latin typeface="+mn-lt"/>
            </a:endParaRPr>
          </a:p>
        </p:txBody>
      </p:sp>
    </p:spTree>
    <p:extLst>
      <p:ext uri="{BB962C8B-B14F-4D97-AF65-F5344CB8AC3E}">
        <p14:creationId xmlns:p14="http://schemas.microsoft.com/office/powerpoint/2010/main" val="2193816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531CB4D-40EE-4CEA-4C1F-A86C158A8A50}"/>
              </a:ext>
            </a:extLst>
          </p:cNvPr>
          <p:cNvSpPr>
            <a:spLocks noGrp="1"/>
          </p:cNvSpPr>
          <p:nvPr>
            <p:ph type="title" idx="4294967295"/>
          </p:nvPr>
        </p:nvSpPr>
        <p:spPr>
          <a:xfrm>
            <a:off x="1009061" y="630961"/>
            <a:ext cx="9733280" cy="1325563"/>
          </a:xfrm>
        </p:spPr>
        <p:txBody>
          <a:bodyPr/>
          <a:lstStyle/>
          <a:p>
            <a:pPr rtl="0" eaLnBrk="1" latinLnBrk="0" hangingPunct="1"/>
            <a:r>
              <a:rPr lang="fr-FR" sz="4000" b="1" kern="1200">
                <a:solidFill>
                  <a:srgbClr val="346296"/>
                </a:solidFill>
                <a:effectLst/>
                <a:latin typeface="Calibri" panose="020F0502020204030204" pitchFamily="34" charset="0"/>
                <a:ea typeface="+mn-ea"/>
                <a:cs typeface="+mn-cs"/>
              </a:rPr>
              <a:t>Many thanks to our sponsors:</a:t>
            </a:r>
            <a:endParaRPr lang="en-DE"/>
          </a:p>
        </p:txBody>
      </p:sp>
      <p:pic>
        <p:nvPicPr>
          <p:cNvPr id="6" name="Image 5" descr="Une image contenant texte, Police, capture d’écran, logo&#10;&#10;Le contenu généré par l’IA peut être incorrect.">
            <a:extLst>
              <a:ext uri="{FF2B5EF4-FFF2-40B4-BE49-F238E27FC236}">
                <a16:creationId xmlns:a16="http://schemas.microsoft.com/office/drawing/2014/main" id="{7055FC4D-305C-B66C-BD15-95904A343D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4384" y="1830625"/>
            <a:ext cx="7643232" cy="4025723"/>
          </a:xfrm>
          <a:prstGeom prst="rect">
            <a:avLst/>
          </a:prstGeom>
        </p:spPr>
      </p:pic>
    </p:spTree>
    <p:extLst>
      <p:ext uri="{BB962C8B-B14F-4D97-AF65-F5344CB8AC3E}">
        <p14:creationId xmlns:p14="http://schemas.microsoft.com/office/powerpoint/2010/main" val="3984835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001B59F-3978-D878-399A-720FE2E15F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D0C4A1-3D58-8D99-F8FB-D80E735C51A2}"/>
              </a:ext>
            </a:extLst>
          </p:cNvPr>
          <p:cNvSpPr>
            <a:spLocks noGrp="1"/>
          </p:cNvSpPr>
          <p:nvPr>
            <p:ph type="title"/>
          </p:nvPr>
        </p:nvSpPr>
        <p:spPr/>
        <p:txBody>
          <a:bodyPr/>
          <a:lstStyle/>
          <a:p>
            <a:r>
              <a:rPr lang="en-US" dirty="0"/>
              <a:t>Story about public / private repo</a:t>
            </a:r>
          </a:p>
        </p:txBody>
      </p:sp>
      <p:sp>
        <p:nvSpPr>
          <p:cNvPr id="3" name="Content Placeholder 2">
            <a:extLst>
              <a:ext uri="{FF2B5EF4-FFF2-40B4-BE49-F238E27FC236}">
                <a16:creationId xmlns:a16="http://schemas.microsoft.com/office/drawing/2014/main" id="{3DE16171-8466-F52F-FA0A-840A5C817FFB}"/>
              </a:ext>
            </a:extLst>
          </p:cNvPr>
          <p:cNvSpPr>
            <a:spLocks noGrp="1"/>
          </p:cNvSpPr>
          <p:nvPr>
            <p:ph idx="1"/>
          </p:nvPr>
        </p:nvSpPr>
        <p:spPr/>
        <p:txBody>
          <a:bodyPr/>
          <a:lstStyle/>
          <a:p>
            <a:r>
              <a:rPr lang="en-US" dirty="0"/>
              <a:t>Talk a little bit about automating repo actions and events</a:t>
            </a:r>
          </a:p>
          <a:p>
            <a:r>
              <a:rPr lang="en-US" dirty="0"/>
              <a:t>“Getting your code on GitHub is great. You can share your project with the world, you can automate your releases and deployments”</a:t>
            </a:r>
          </a:p>
        </p:txBody>
      </p:sp>
    </p:spTree>
    <p:extLst>
      <p:ext uri="{BB962C8B-B14F-4D97-AF65-F5344CB8AC3E}">
        <p14:creationId xmlns:p14="http://schemas.microsoft.com/office/powerpoint/2010/main" val="173975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3F84C9-7486-D81C-EDE7-12CE856D5B81}"/>
              </a:ext>
            </a:extLst>
          </p:cNvPr>
          <p:cNvSpPr>
            <a:spLocks noGrp="1"/>
          </p:cNvSpPr>
          <p:nvPr>
            <p:ph type="title"/>
          </p:nvPr>
        </p:nvSpPr>
        <p:spPr>
          <a:xfrm>
            <a:off x="3467312" y="324852"/>
            <a:ext cx="7886485" cy="1325563"/>
          </a:xfrm>
        </p:spPr>
        <p:txBody>
          <a:bodyPr>
            <a:normAutofit/>
          </a:bodyPr>
          <a:lstStyle/>
          <a:p>
            <a:r>
              <a:rPr lang="sv-SE" sz="6600" dirty="0">
                <a:solidFill>
                  <a:srgbClr val="346296"/>
                </a:solidFill>
                <a:latin typeface="+mn-lt"/>
                <a:ea typeface="+mn-ea"/>
                <a:cs typeface="+mn-cs"/>
              </a:rPr>
              <a:t>Emanuel Palm</a:t>
            </a:r>
            <a:endParaRPr lang="en-DE" sz="6600" dirty="0">
              <a:solidFill>
                <a:srgbClr val="346296"/>
              </a:solidFill>
              <a:latin typeface="+mn-lt"/>
              <a:ea typeface="+mn-ea"/>
              <a:cs typeface="+mn-cs"/>
            </a:endParaRPr>
          </a:p>
        </p:txBody>
      </p:sp>
      <p:pic>
        <p:nvPicPr>
          <p:cNvPr id="4" name="Image 3">
            <a:extLst>
              <a:ext uri="{FF2B5EF4-FFF2-40B4-BE49-F238E27FC236}">
                <a16:creationId xmlns:a16="http://schemas.microsoft.com/office/drawing/2014/main" id="{E6BA0E72-B9E1-A0C6-F8B0-8254DF100C1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4464" y="210232"/>
            <a:ext cx="3218768" cy="3218768"/>
          </a:xfrm>
          <a:prstGeom prst="rect">
            <a:avLst/>
          </a:prstGeom>
        </p:spPr>
      </p:pic>
      <p:pic>
        <p:nvPicPr>
          <p:cNvPr id="3" name="Picture 2" descr="A blue and white diamond with letters&#10;&#10;Description automatically generated">
            <a:extLst>
              <a:ext uri="{FF2B5EF4-FFF2-40B4-BE49-F238E27FC236}">
                <a16:creationId xmlns:a16="http://schemas.microsoft.com/office/drawing/2014/main" id="{F97277A8-B1FA-11C6-BBB6-F4A3EFCAC185}"/>
              </a:ext>
            </a:extLst>
          </p:cNvPr>
          <p:cNvPicPr>
            <a:picLocks noChangeAspect="1"/>
          </p:cNvPicPr>
          <p:nvPr/>
        </p:nvPicPr>
        <p:blipFill>
          <a:blip r:embed="rId3"/>
          <a:stretch>
            <a:fillRect/>
          </a:stretch>
        </p:blipFill>
        <p:spPr>
          <a:xfrm>
            <a:off x="2656465" y="2166402"/>
            <a:ext cx="502538" cy="502536"/>
          </a:xfrm>
          <a:prstGeom prst="rect">
            <a:avLst/>
          </a:prstGeom>
        </p:spPr>
      </p:pic>
      <p:pic>
        <p:nvPicPr>
          <p:cNvPr id="6" name="Picture 5" descr="A logo with a white cloud and a colorful circle&#10;&#10;Description automatically generated">
            <a:extLst>
              <a:ext uri="{FF2B5EF4-FFF2-40B4-BE49-F238E27FC236}">
                <a16:creationId xmlns:a16="http://schemas.microsoft.com/office/drawing/2014/main" id="{2BED39B6-1FCD-A92F-1634-0E73D80CDF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2147" y="324853"/>
            <a:ext cx="1930668" cy="1930668"/>
          </a:xfrm>
          <a:prstGeom prst="rect">
            <a:avLst/>
          </a:prstGeom>
        </p:spPr>
      </p:pic>
      <p:sp>
        <p:nvSpPr>
          <p:cNvPr id="7" name="Text Placeholder 2">
            <a:extLst>
              <a:ext uri="{FF2B5EF4-FFF2-40B4-BE49-F238E27FC236}">
                <a16:creationId xmlns:a16="http://schemas.microsoft.com/office/drawing/2014/main" id="{EEF835CA-A013-16AF-30EB-7AC2D9709289}"/>
              </a:ext>
            </a:extLst>
          </p:cNvPr>
          <p:cNvSpPr txBox="1">
            <a:spLocks/>
          </p:cNvSpPr>
          <p:nvPr/>
        </p:nvSpPr>
        <p:spPr>
          <a:xfrm>
            <a:off x="3619714" y="2005263"/>
            <a:ext cx="7886486" cy="4324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GB" sz="3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Everything-as-Code</a:t>
            </a:r>
          </a:p>
          <a:p>
            <a:pPr marL="0" indent="0">
              <a:buNone/>
            </a:pPr>
            <a:r>
              <a:rPr lang="en-US" dirty="0"/>
              <a:t>📦 Makes modules &amp; tools</a:t>
            </a:r>
          </a:p>
          <a:p>
            <a:pPr marL="0" indent="0">
              <a:buNone/>
            </a:pPr>
            <a:r>
              <a:rPr lang="en-US" dirty="0"/>
              <a:t>📃 Fan of Open Source</a:t>
            </a:r>
          </a:p>
          <a:p>
            <a:pPr marL="0" indent="0">
              <a:buNone/>
            </a:pPr>
            <a:r>
              <a:rPr lang="en-US" dirty="0"/>
              <a:t>☁️ Blogs at </a:t>
            </a:r>
            <a:r>
              <a:rPr lang="en-US" dirty="0" err="1">
                <a:solidFill>
                  <a:srgbClr val="346296"/>
                </a:solidFill>
              </a:rPr>
              <a:t>pipe.how</a:t>
            </a:r>
            <a:endParaRPr lang="en-US" dirty="0">
              <a:solidFill>
                <a:srgbClr val="346296"/>
              </a:solidFill>
            </a:endParaRPr>
          </a:p>
          <a:p>
            <a:pPr marL="0" indent="0">
              <a:buNone/>
            </a:pPr>
            <a:r>
              <a:rPr lang="en-US" dirty="0">
                <a:solidFill>
                  <a:srgbClr val="346296"/>
                </a:solidFill>
              </a:rPr>
              <a:t>☕️ </a:t>
            </a:r>
            <a:r>
              <a:rPr lang="en-US" dirty="0"/>
              <a:t>Runs </a:t>
            </a:r>
            <a:r>
              <a:rPr lang="en-US" dirty="0" err="1">
                <a:solidFill>
                  <a:srgbClr val="346296"/>
                </a:solidFill>
              </a:rPr>
              <a:t>arkanum.coffee</a:t>
            </a:r>
            <a:endParaRPr lang="en-US" dirty="0">
              <a:solidFill>
                <a:srgbClr val="346296"/>
              </a:solidFill>
            </a:endParaRPr>
          </a:p>
        </p:txBody>
      </p:sp>
      <p:sp>
        <p:nvSpPr>
          <p:cNvPr id="9" name="TextBox 8">
            <a:extLst>
              <a:ext uri="{FF2B5EF4-FFF2-40B4-BE49-F238E27FC236}">
                <a16:creationId xmlns:a16="http://schemas.microsoft.com/office/drawing/2014/main" id="{D27D671E-CAF7-7B95-3408-E5D8C5DC5333}"/>
              </a:ext>
            </a:extLst>
          </p:cNvPr>
          <p:cNvSpPr txBox="1"/>
          <p:nvPr/>
        </p:nvSpPr>
        <p:spPr>
          <a:xfrm>
            <a:off x="3723927" y="1202611"/>
            <a:ext cx="6154056" cy="461665"/>
          </a:xfrm>
          <a:prstGeom prst="rect">
            <a:avLst/>
          </a:prstGeom>
          <a:noFill/>
        </p:spPr>
        <p:txBody>
          <a:bodyPr wrap="square">
            <a:spAutoFit/>
          </a:bodyPr>
          <a:lstStyle/>
          <a:p>
            <a:r>
              <a:rPr lang="en-US" sz="2400" dirty="0"/>
              <a:t>Cloud Specialist @ Unwonted</a:t>
            </a:r>
            <a:endParaRPr lang="en-SE" sz="2400" dirty="0"/>
          </a:p>
        </p:txBody>
      </p:sp>
      <p:sp>
        <p:nvSpPr>
          <p:cNvPr id="10" name="TextBox 9">
            <a:extLst>
              <a:ext uri="{FF2B5EF4-FFF2-40B4-BE49-F238E27FC236}">
                <a16:creationId xmlns:a16="http://schemas.microsoft.com/office/drawing/2014/main" id="{55401B36-322C-52C1-E68F-A2CE3FC6EC2B}"/>
              </a:ext>
            </a:extLst>
          </p:cNvPr>
          <p:cNvSpPr txBox="1"/>
          <p:nvPr/>
        </p:nvSpPr>
        <p:spPr>
          <a:xfrm>
            <a:off x="328521" y="3429000"/>
            <a:ext cx="2812637" cy="523220"/>
          </a:xfrm>
          <a:prstGeom prst="rect">
            <a:avLst/>
          </a:prstGeom>
          <a:noFill/>
        </p:spPr>
        <p:txBody>
          <a:bodyPr wrap="square" rtlCol="0">
            <a:spAutoFit/>
          </a:bodyPr>
          <a:lstStyle/>
          <a:p>
            <a:pPr algn="ctr"/>
            <a:r>
              <a:rPr lang="sv-SE" sz="2800" dirty="0"/>
              <a:t>🏃</a:t>
            </a:r>
            <a:r>
              <a:rPr lang="en-US" sz="2800" dirty="0"/>
              <a:t>🧗🥏🍰🧙</a:t>
            </a:r>
          </a:p>
        </p:txBody>
      </p:sp>
      <p:grpSp>
        <p:nvGrpSpPr>
          <p:cNvPr id="11" name="Group 10">
            <a:extLst>
              <a:ext uri="{FF2B5EF4-FFF2-40B4-BE49-F238E27FC236}">
                <a16:creationId xmlns:a16="http://schemas.microsoft.com/office/drawing/2014/main" id="{DD9907D7-6CEF-C079-6C32-2211DA521DCF}"/>
              </a:ext>
            </a:extLst>
          </p:cNvPr>
          <p:cNvGrpSpPr/>
          <p:nvPr/>
        </p:nvGrpSpPr>
        <p:grpSpPr>
          <a:xfrm>
            <a:off x="8686741" y="5016209"/>
            <a:ext cx="817560" cy="1278360"/>
            <a:chOff x="8375688" y="4864248"/>
            <a:chExt cx="817560" cy="1278360"/>
          </a:xfrm>
        </p:grpSpPr>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7746B6E0-A707-2122-282D-0CF3A782A007}"/>
                    </a:ext>
                  </a:extLst>
                </p14:cNvPr>
                <p14:cNvContentPartPr/>
                <p14:nvPr/>
              </p14:nvContentPartPr>
              <p14:xfrm>
                <a:off x="8375688" y="4864248"/>
                <a:ext cx="629280" cy="1250640"/>
              </p14:xfrm>
            </p:contentPart>
          </mc:Choice>
          <mc:Fallback xmlns="">
            <p:pic>
              <p:nvPicPr>
                <p:cNvPr id="8" name="Ink 7">
                  <a:extLst>
                    <a:ext uri="{FF2B5EF4-FFF2-40B4-BE49-F238E27FC236}">
                      <a16:creationId xmlns:a16="http://schemas.microsoft.com/office/drawing/2014/main" id="{D6169C14-5151-D4D9-8FAD-0FA4BFFCA066}"/>
                    </a:ext>
                  </a:extLst>
                </p:cNvPr>
                <p:cNvPicPr/>
                <p:nvPr/>
              </p:nvPicPr>
              <p:blipFill>
                <a:blip r:embed="rId7"/>
                <a:stretch>
                  <a:fillRect/>
                </a:stretch>
              </p:blipFill>
              <p:spPr>
                <a:xfrm>
                  <a:off x="8357688" y="4846608"/>
                  <a:ext cx="664920" cy="1286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ACA3077A-727F-F221-4162-F97E8A04264A}"/>
                    </a:ext>
                  </a:extLst>
                </p14:cNvPr>
                <p14:cNvContentPartPr/>
                <p14:nvPr/>
              </p14:nvContentPartPr>
              <p14:xfrm>
                <a:off x="8787168" y="5888448"/>
                <a:ext cx="406080" cy="254160"/>
              </p14:xfrm>
            </p:contentPart>
          </mc:Choice>
          <mc:Fallback xmlns="">
            <p:pic>
              <p:nvPicPr>
                <p:cNvPr id="15" name="Ink 14">
                  <a:extLst>
                    <a:ext uri="{FF2B5EF4-FFF2-40B4-BE49-F238E27FC236}">
                      <a16:creationId xmlns:a16="http://schemas.microsoft.com/office/drawing/2014/main" id="{3C995D08-6431-7C2F-14FC-D6475CE53A6A}"/>
                    </a:ext>
                  </a:extLst>
                </p:cNvPr>
                <p:cNvPicPr/>
                <p:nvPr/>
              </p:nvPicPr>
              <p:blipFill>
                <a:blip r:embed="rId9"/>
                <a:stretch>
                  <a:fillRect/>
                </a:stretch>
              </p:blipFill>
              <p:spPr>
                <a:xfrm>
                  <a:off x="8769528" y="5870448"/>
                  <a:ext cx="441720" cy="289800"/>
                </a:xfrm>
                <a:prstGeom prst="rect">
                  <a:avLst/>
                </a:prstGeom>
              </p:spPr>
            </p:pic>
          </mc:Fallback>
        </mc:AlternateContent>
      </p:grpSp>
      <p:sp>
        <p:nvSpPr>
          <p:cNvPr id="15" name="TextBox 14">
            <a:extLst>
              <a:ext uri="{FF2B5EF4-FFF2-40B4-BE49-F238E27FC236}">
                <a16:creationId xmlns:a16="http://schemas.microsoft.com/office/drawing/2014/main" id="{6A14B45C-ABDC-982F-9C12-AA46B13D0BBC}"/>
              </a:ext>
            </a:extLst>
          </p:cNvPr>
          <p:cNvSpPr txBox="1"/>
          <p:nvPr/>
        </p:nvSpPr>
        <p:spPr>
          <a:xfrm>
            <a:off x="93158" y="5786064"/>
            <a:ext cx="6096000" cy="923330"/>
          </a:xfrm>
          <a:prstGeom prst="rect">
            <a:avLst/>
          </a:prstGeom>
          <a:noFill/>
        </p:spPr>
        <p:txBody>
          <a:bodyPr wrap="square">
            <a:spAutoFit/>
          </a:bodyPr>
          <a:lstStyle/>
          <a:p>
            <a:r>
              <a:rPr lang="en-US" dirty="0">
                <a:solidFill>
                  <a:srgbClr val="346297"/>
                </a:solidFill>
              </a:rPr>
              <a:t>https://</a:t>
            </a:r>
            <a:r>
              <a:rPr lang="en-US" dirty="0" err="1">
                <a:solidFill>
                  <a:srgbClr val="346297"/>
                </a:solidFill>
              </a:rPr>
              <a:t>www.powershellgallery.com</a:t>
            </a:r>
            <a:r>
              <a:rPr lang="en-US" dirty="0">
                <a:solidFill>
                  <a:srgbClr val="346297"/>
                </a:solidFill>
              </a:rPr>
              <a:t>/packages/Bicep</a:t>
            </a:r>
            <a:br>
              <a:rPr lang="en-US" dirty="0">
                <a:solidFill>
                  <a:srgbClr val="346297"/>
                </a:solidFill>
              </a:rPr>
            </a:br>
            <a:r>
              <a:rPr lang="en-US" dirty="0">
                <a:solidFill>
                  <a:srgbClr val="346297"/>
                </a:solidFill>
              </a:rPr>
              <a:t>https://</a:t>
            </a:r>
            <a:r>
              <a:rPr lang="en-US" dirty="0" err="1">
                <a:solidFill>
                  <a:srgbClr val="346297"/>
                </a:solidFill>
              </a:rPr>
              <a:t>www.powershellgallery.com</a:t>
            </a:r>
            <a:r>
              <a:rPr lang="en-US" dirty="0">
                <a:solidFill>
                  <a:srgbClr val="346297"/>
                </a:solidFill>
              </a:rPr>
              <a:t>/packages/</a:t>
            </a:r>
            <a:r>
              <a:rPr lang="en-US" dirty="0" err="1">
                <a:solidFill>
                  <a:srgbClr val="346297"/>
                </a:solidFill>
              </a:rPr>
              <a:t>AzAuth</a:t>
            </a:r>
            <a:br>
              <a:rPr lang="en-US" dirty="0">
                <a:solidFill>
                  <a:srgbClr val="346297"/>
                </a:solidFill>
              </a:rPr>
            </a:br>
            <a:r>
              <a:rPr lang="en-US" dirty="0">
                <a:solidFill>
                  <a:srgbClr val="346297"/>
                </a:solidFill>
              </a:rPr>
              <a:t>https://</a:t>
            </a:r>
            <a:r>
              <a:rPr lang="en-US" dirty="0" err="1">
                <a:solidFill>
                  <a:srgbClr val="346297"/>
                </a:solidFill>
              </a:rPr>
              <a:t>www.powershellgallery.com</a:t>
            </a:r>
            <a:r>
              <a:rPr lang="en-US" dirty="0">
                <a:solidFill>
                  <a:srgbClr val="346297"/>
                </a:solidFill>
              </a:rPr>
              <a:t>/packages/</a:t>
            </a:r>
            <a:r>
              <a:rPr lang="en-US" dirty="0" err="1">
                <a:solidFill>
                  <a:srgbClr val="346297"/>
                </a:solidFill>
              </a:rPr>
              <a:t>AzBobbyTables</a:t>
            </a:r>
            <a:endParaRPr lang="en-US" dirty="0">
              <a:solidFill>
                <a:srgbClr val="346297"/>
              </a:solidFill>
            </a:endParaRPr>
          </a:p>
        </p:txBody>
      </p:sp>
    </p:spTree>
    <p:extLst>
      <p:ext uri="{BB962C8B-B14F-4D97-AF65-F5344CB8AC3E}">
        <p14:creationId xmlns:p14="http://schemas.microsoft.com/office/powerpoint/2010/main" val="75109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animEffect transition="in" filter="fade">
                                      <p:cBhvr>
                                        <p:cTn id="20" dur="500"/>
                                        <p:tgtEl>
                                          <p:spTgt spid="7">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fade">
                                      <p:cBhvr>
                                        <p:cTn id="25" dur="500"/>
                                        <p:tgtEl>
                                          <p:spTgt spid="7">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xEl>
                                              <p:pRg st="4" end="4"/>
                                            </p:txEl>
                                          </p:spTgt>
                                        </p:tgtEl>
                                        <p:attrNameLst>
                                          <p:attrName>style.visibility</p:attrName>
                                        </p:attrNameLst>
                                      </p:cBhvr>
                                      <p:to>
                                        <p:strVal val="visible"/>
                                      </p:to>
                                    </p:set>
                                    <p:animEffect transition="in" filter="fade">
                                      <p:cBhvr>
                                        <p:cTn id="30" dur="500"/>
                                        <p:tgtEl>
                                          <p:spTgt spid="7">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100"/>
                                  </p:stCondLst>
                                  <p:iterate type="lt">
                                    <p:tmAbs val="500"/>
                                  </p:iterate>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63"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Lst>
  </p:timing>
</p:sld>
</file>

<file path=ppt/theme/theme1.xml><?xml version="1.0" encoding="utf-8"?>
<a:theme xmlns:a="http://schemas.openxmlformats.org/drawingml/2006/main" name="Tit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Speaker's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tent">
  <a:themeElements>
    <a:clrScheme name="PSConfEU">
      <a:dk1>
        <a:sysClr val="windowText" lastClr="000000"/>
      </a:dk1>
      <a:lt1>
        <a:sysClr val="window" lastClr="FFFFFF"/>
      </a:lt1>
      <a:dk2>
        <a:srgbClr val="44546A"/>
      </a:dk2>
      <a:lt2>
        <a:srgbClr val="E7E6E6"/>
      </a:lt2>
      <a:accent1>
        <a:srgbClr val="326198"/>
      </a:accent1>
      <a:accent2>
        <a:srgbClr val="ED7D31"/>
      </a:accent2>
      <a:accent3>
        <a:srgbClr val="A5A5A5"/>
      </a:accent3>
      <a:accent4>
        <a:srgbClr val="FFC000"/>
      </a:accent4>
      <a:accent5>
        <a:srgbClr val="5B9BD5"/>
      </a:accent5>
      <a:accent6>
        <a:srgbClr val="70AD47"/>
      </a:accent6>
      <a:hlink>
        <a:srgbClr val="0563C1"/>
      </a:hlink>
      <a:folHlink>
        <a:srgbClr val="0563C1"/>
      </a:folHlink>
    </a:clrScheme>
    <a:fontScheme name="PSConfEU202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58c243a5-121d-4837-b81c-114e1b569ece">
      <Terms xmlns="http://schemas.microsoft.com/office/infopath/2007/PartnerControls"/>
    </lcf76f155ced4ddcb4097134ff3c332f>
    <TaxCatchAll xmlns="77f18391-c91f-4725-9130-63caf76c1806"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910B4CA76F661498C662C4D69800553" ma:contentTypeVersion="13" ma:contentTypeDescription="Create a new document." ma:contentTypeScope="" ma:versionID="8e04fcd09f7a7dfd06ff4a6ceabf43dc">
  <xsd:schema xmlns:xsd="http://www.w3.org/2001/XMLSchema" xmlns:xs="http://www.w3.org/2001/XMLSchema" xmlns:p="http://schemas.microsoft.com/office/2006/metadata/properties" xmlns:ns2="58c243a5-121d-4837-b81c-114e1b569ece" xmlns:ns3="77f18391-c91f-4725-9130-63caf76c1806" targetNamespace="http://schemas.microsoft.com/office/2006/metadata/properties" ma:root="true" ma:fieldsID="665b7cb087352da028993c4fb985284c" ns2:_="" ns3:_="">
    <xsd:import namespace="58c243a5-121d-4837-b81c-114e1b569ece"/>
    <xsd:import namespace="77f18391-c91f-4725-9130-63caf76c180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c243a5-121d-4837-b81c-114e1b569e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bd613703-4b30-4a23-b3bf-9e58a81c4af7"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7f18391-c91f-4725-9130-63caf76c1806"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7308bfb8-9000-4349-8794-c2de05f0bbcb}" ma:internalName="TaxCatchAll" ma:showField="CatchAllData" ma:web="77f18391-c91f-4725-9130-63caf76c180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7D9B22B-F436-4FE5-B6C0-65AB2260F593}">
  <ds:schemaRefs>
    <ds:schemaRef ds:uri="http://schemas.microsoft.com/sharepoint/v3/contenttype/forms"/>
  </ds:schemaRefs>
</ds:datastoreItem>
</file>

<file path=customXml/itemProps2.xml><?xml version="1.0" encoding="utf-8"?>
<ds:datastoreItem xmlns:ds="http://schemas.openxmlformats.org/officeDocument/2006/customXml" ds:itemID="{AA9C06E3-346E-408E-B352-32E922A070CE}">
  <ds:schemaRefs>
    <ds:schemaRef ds:uri="http://schemas.microsoft.com/office/2006/metadata/properties"/>
    <ds:schemaRef ds:uri="http://schemas.microsoft.com/office/infopath/2007/PartnerControls"/>
    <ds:schemaRef ds:uri="2347cc20-e10c-452d-848a-c18e83138525"/>
    <ds:schemaRef ds:uri="85c0ce47-fe9c-4809-bf88-519c39a738e6"/>
    <ds:schemaRef ds:uri="58c243a5-121d-4837-b81c-114e1b569ece"/>
    <ds:schemaRef ds:uri="77f18391-c91f-4725-9130-63caf76c1806"/>
  </ds:schemaRefs>
</ds:datastoreItem>
</file>

<file path=customXml/itemProps3.xml><?xml version="1.0" encoding="utf-8"?>
<ds:datastoreItem xmlns:ds="http://schemas.openxmlformats.org/officeDocument/2006/customXml" ds:itemID="{79243F5F-D51B-403B-A401-EA162F2762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8c243a5-121d-4837-b81c-114e1b569ece"/>
    <ds:schemaRef ds:uri="77f18391-c91f-4725-9130-63caf76c180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1489</Words>
  <Application>Microsoft Macintosh PowerPoint</Application>
  <PresentationFormat>Widescreen</PresentationFormat>
  <Paragraphs>200</Paragraphs>
  <Slides>29</Slides>
  <Notes>9</Notes>
  <HiddenSlides>3</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29</vt:i4>
      </vt:variant>
    </vt:vector>
  </HeadingPairs>
  <TitlesOfParts>
    <vt:vector size="38" baseType="lpstr">
      <vt:lpstr>Aptos</vt:lpstr>
      <vt:lpstr>Arial</vt:lpstr>
      <vt:lpstr>Calibri</vt:lpstr>
      <vt:lpstr>Stencil</vt:lpstr>
      <vt:lpstr>Wingdings</vt:lpstr>
      <vt:lpstr>Title</vt:lpstr>
      <vt:lpstr>Blank</vt:lpstr>
      <vt:lpstr>Speaker's slide</vt:lpstr>
      <vt:lpstr>Content</vt:lpstr>
      <vt:lpstr>README</vt:lpstr>
      <vt:lpstr>Building robust CI/CD pipelines with GitHub Apps and custom automation</vt:lpstr>
      <vt:lpstr>3</vt:lpstr>
      <vt:lpstr>2</vt:lpstr>
      <vt:lpstr>1</vt:lpstr>
      <vt:lpstr>Building robust CI/CD pipelines with GitHub Apps and custom automation</vt:lpstr>
      <vt:lpstr>Many thanks to our sponsors:</vt:lpstr>
      <vt:lpstr>Story about public / private repo</vt:lpstr>
      <vt:lpstr>Emanuel Palm</vt:lpstr>
      <vt:lpstr>Agenda</vt:lpstr>
      <vt:lpstr>What are we creating today?</vt:lpstr>
      <vt:lpstr>PowerPoint Presentation</vt:lpstr>
      <vt:lpstr>PowerPoint Presentation</vt:lpstr>
      <vt:lpstr>PowerPoint Presentation</vt:lpstr>
      <vt:lpstr>What are we creating today?</vt:lpstr>
      <vt:lpstr>Shedding Light on GitHub Actions</vt:lpstr>
      <vt:lpstr>Types of GitHub Actions</vt:lpstr>
      <vt:lpstr>Example of GitHub Action</vt:lpstr>
      <vt:lpstr>Tips &amp; Tooling</vt:lpstr>
      <vt:lpstr>Tips &amp; Tooling</vt:lpstr>
      <vt:lpstr>Workflow Context Variable(s)</vt:lpstr>
      <vt:lpstr>GitHub Apps</vt:lpstr>
      <vt:lpstr>GitHub Apps vs OAuth Apps?</vt:lpstr>
      <vt:lpstr>Token Types (we love them)</vt:lpstr>
      <vt:lpstr>Pre-reqs</vt:lpstr>
      <vt:lpstr>Demo 1</vt:lpstr>
      <vt:lpstr>PowerPoint Presentation</vt:lpstr>
      <vt:lpstr>Demo 2</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2024-03-26T13:08:23Z</dcterms:created>
  <dcterms:modified xsi:type="dcterms:W3CDTF">2025-06-17T20:19:27Z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0x0101006910B4CA76F661498C662C4D69800553</vt:lpwstr>
  </property>
  <property fmtid="{D5CDD505-2E9C-101B-9397-08002B2CF9AE}" pid="3" name="MediaServiceImageTags">
    <vt:lpwstr/>
  </property>
</Properties>
</file>